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7" r:id="rId2"/>
    <p:sldId id="257" r:id="rId3"/>
    <p:sldId id="287" r:id="rId4"/>
    <p:sldId id="271" r:id="rId5"/>
    <p:sldId id="291" r:id="rId6"/>
    <p:sldId id="313" r:id="rId7"/>
    <p:sldId id="314" r:id="rId8"/>
    <p:sldId id="299" r:id="rId9"/>
    <p:sldId id="311" r:id="rId10"/>
    <p:sldId id="315" r:id="rId11"/>
    <p:sldId id="312" r:id="rId12"/>
    <p:sldId id="316" r:id="rId13"/>
    <p:sldId id="317" r:id="rId14"/>
    <p:sldId id="305" r:id="rId15"/>
    <p:sldId id="290" r:id="rId16"/>
    <p:sldId id="289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9"/>
    <a:srgbClr val="FF9300"/>
    <a:srgbClr val="86FDFB"/>
    <a:srgbClr val="BA7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9"/>
    <p:restoredTop sz="94655"/>
  </p:normalViewPr>
  <p:slideViewPr>
    <p:cSldViewPr snapToGrid="0" snapToObjects="1">
      <p:cViewPr varScale="1">
        <p:scale>
          <a:sx n="78" d="100"/>
          <a:sy n="78" d="100"/>
        </p:scale>
        <p:origin x="48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69F43-324F-404E-AA46-6D655D6067A7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6F756-C8B2-1947-BA75-F3A7F39E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6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0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5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06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201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6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57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714958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16498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7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6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71E48-B498-5F43-B33B-0CF22CC7A778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3841-DDF0-444D-8C3A-C1F80B5C1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5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2" y="-1974955"/>
            <a:ext cx="12341902" cy="9256427"/>
          </a:xfrm>
          <a:prstGeom prst="rect">
            <a:avLst/>
          </a:prstGeom>
        </p:spPr>
      </p:pic>
      <p:sp>
        <p:nvSpPr>
          <p:cNvPr id="36" name="Rectangle 35"/>
          <p:cNvSpPr>
            <a:spLocks noChangeAspect="1"/>
          </p:cNvSpPr>
          <p:nvPr/>
        </p:nvSpPr>
        <p:spPr>
          <a:xfrm>
            <a:off x="-396577" y="0"/>
            <a:ext cx="12990833" cy="685800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68000">
                <a:schemeClr val="accent1">
                  <a:lumMod val="50000"/>
                  <a:alpha val="60000"/>
                </a:schemeClr>
              </a:gs>
            </a:gsLst>
            <a:lin ang="336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900" dirty="0">
              <a:latin typeface="Lato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52" y="809827"/>
            <a:ext cx="7456642" cy="55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 bwMode="auto">
          <a:xfrm>
            <a:off x="1091813" y="1380992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1105086" y="3275337"/>
            <a:ext cx="360000" cy="36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78695" y="1341117"/>
            <a:ext cx="9965207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Low and decreasing airspeed</a:t>
            </a:r>
            <a:endParaRPr lang="en-US" sz="2000" dirty="0">
              <a:cs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105086" y="2645614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2799" y="255284"/>
            <a:ext cx="2633383" cy="7878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>
                <a:solidFill>
                  <a:srgbClr val="FF9300"/>
                </a:solidFill>
                <a:cs typeface="Lato Light"/>
              </a:rPr>
              <a:t>Symptoms</a:t>
            </a:r>
            <a:endParaRPr lang="en-US" sz="40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91813" y="2010715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78695" y="1974511"/>
            <a:ext cx="9393985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Possible high nose altitude </a:t>
            </a:r>
            <a:endParaRPr lang="en-US" sz="2000" dirty="0">
              <a:cs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8695" y="2606416"/>
            <a:ext cx="10524286" cy="44933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Less effective controls – higher stick forces</a:t>
            </a:r>
            <a:endParaRPr lang="en-US" sz="2000" dirty="0">
              <a:cs typeface="La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8696" y="3234517"/>
            <a:ext cx="10524285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Stall warning – if fitted</a:t>
            </a:r>
            <a:endParaRPr lang="en-US" sz="2000" dirty="0">
              <a:cs typeface="Lat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8695" y="4469765"/>
            <a:ext cx="10092487" cy="44933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Control column will be fully back – no further control movement, past stall </a:t>
            </a:r>
            <a:r>
              <a:rPr lang="en-US" sz="2000" b="1">
                <a:solidFill>
                  <a:schemeClr val="tx2"/>
                </a:solidFill>
                <a:cs typeface="Lato Light"/>
              </a:rPr>
              <a:t>stick position</a:t>
            </a:r>
            <a:endParaRPr lang="en-US" sz="20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8695" y="3866422"/>
            <a:ext cx="7755686" cy="44933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Buffet (turbulent air from wing striking </a:t>
            </a:r>
            <a:r>
              <a:rPr lang="en-US" sz="2000" b="1" dirty="0" err="1">
                <a:solidFill>
                  <a:schemeClr val="tx2"/>
                </a:solidFill>
                <a:cs typeface="Lato Light"/>
              </a:rPr>
              <a:t>tailplane</a:t>
            </a:r>
            <a:r>
              <a:rPr lang="en-US" sz="2000" b="1" dirty="0">
                <a:solidFill>
                  <a:schemeClr val="tx2"/>
                </a:solidFill>
                <a:cs typeface="Lato Light"/>
              </a:rPr>
              <a:t>)</a:t>
            </a:r>
            <a:endParaRPr lang="en-US" sz="2000" dirty="0">
              <a:cs typeface="Lato Light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091813" y="3911090"/>
            <a:ext cx="360000" cy="36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813" y="4505969"/>
            <a:ext cx="360000" cy="360000"/>
          </a:xfrm>
          <a:prstGeom prst="ellipse">
            <a:avLst/>
          </a:prstGeom>
          <a:solidFill>
            <a:srgbClr val="86FD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78695" y="5064644"/>
            <a:ext cx="5962704" cy="44933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High sink rate </a:t>
            </a:r>
            <a:r>
              <a:rPr lang="en-US" sz="2000" b="1">
                <a:solidFill>
                  <a:schemeClr val="tx2"/>
                </a:solidFill>
                <a:cs typeface="Lato Light"/>
              </a:rPr>
              <a:t>often undetected</a:t>
            </a:r>
            <a:endParaRPr lang="en-US" sz="20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105086" y="5100848"/>
            <a:ext cx="360000" cy="36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619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/>
          <p:nvPr/>
        </p:nvSpPr>
        <p:spPr bwMode="auto">
          <a:xfrm>
            <a:off x="790972" y="3983864"/>
            <a:ext cx="524090" cy="524227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790972" y="2402767"/>
            <a:ext cx="525600" cy="525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417" y="1217434"/>
            <a:ext cx="3963271" cy="68972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FF9300"/>
                </a:solidFill>
                <a:cs typeface="Lato Light"/>
              </a:rPr>
              <a:t>At the stall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2155" y="2402767"/>
            <a:ext cx="9865145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Aircraft sinks and nose pitches down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2155" y="3983864"/>
            <a:ext cx="10309645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If aircraft yaws/rolls correct with opposite rudder only - do not use ailerons</a:t>
            </a:r>
            <a:endParaRPr lang="en-US" sz="2400" dirty="0"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6655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4013200"/>
            <a:ext cx="5740400" cy="284480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527234" y="962357"/>
            <a:ext cx="9965207" cy="212178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 err="1">
                <a:solidFill>
                  <a:schemeClr val="tx2"/>
                </a:solidFill>
                <a:cs typeface="Lato Light"/>
              </a:rPr>
              <a:t>Unstall</a:t>
            </a:r>
            <a:r>
              <a:rPr lang="en-US" sz="2400" b="1" dirty="0">
                <a:solidFill>
                  <a:schemeClr val="tx2"/>
                </a:solidFill>
                <a:cs typeface="Lato Light"/>
              </a:rPr>
              <a:t> Wing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Check forward with control column to reduce angle of attack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Do not use ailerons, maintain heading with rudder only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Aeroplane will descend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Recover to S+L with PAT</a:t>
            </a:r>
            <a:endParaRPr lang="en-US" sz="2400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7001" y="272635"/>
            <a:ext cx="2188882" cy="68972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>
                <a:solidFill>
                  <a:srgbClr val="FF9300"/>
                </a:solidFill>
                <a:cs typeface="Lato Light"/>
              </a:rPr>
              <a:t>Recovery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97001" y="3206797"/>
            <a:ext cx="7797799" cy="72017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FF9300"/>
                </a:solidFill>
                <a:cs typeface="Lato Light"/>
              </a:rPr>
              <a:t>To </a:t>
            </a:r>
            <a:r>
              <a:rPr lang="en-US" sz="3600" b="1" dirty="0" err="1">
                <a:solidFill>
                  <a:srgbClr val="FF9300"/>
                </a:solidFill>
                <a:cs typeface="Lato Light"/>
              </a:rPr>
              <a:t>Minimise</a:t>
            </a:r>
            <a:r>
              <a:rPr lang="en-US" sz="3600" b="1" dirty="0">
                <a:solidFill>
                  <a:srgbClr val="FF9300"/>
                </a:solidFill>
                <a:cs typeface="Lato Light"/>
              </a:rPr>
              <a:t> Height Loss – max of 100 </a:t>
            </a:r>
            <a:r>
              <a:rPr lang="en-US" sz="3600" b="1" dirty="0" err="1">
                <a:solidFill>
                  <a:srgbClr val="FF9300"/>
                </a:solidFill>
                <a:cs typeface="Lato Light"/>
              </a:rPr>
              <a:t>ft</a:t>
            </a:r>
            <a:r>
              <a:rPr lang="en-US" sz="3600" b="1" dirty="0">
                <a:solidFill>
                  <a:srgbClr val="FF9300"/>
                </a:solidFill>
                <a:cs typeface="Lato Light"/>
              </a:rPr>
              <a:t> 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7234" y="3865413"/>
            <a:ext cx="9965207" cy="2528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rgbClr val="FF9B49"/>
                </a:solidFill>
                <a:cs typeface="Lato Light"/>
              </a:rPr>
              <a:t>Power + Attitude + Performance 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 err="1">
                <a:solidFill>
                  <a:schemeClr val="tx2"/>
                </a:solidFill>
                <a:cs typeface="Lato Light"/>
              </a:rPr>
              <a:t>Unstall</a:t>
            </a:r>
            <a:r>
              <a:rPr lang="en-US" sz="2400" b="1" dirty="0">
                <a:solidFill>
                  <a:schemeClr val="tx2"/>
                </a:solidFill>
                <a:cs typeface="Lato Light"/>
              </a:rPr>
              <a:t>, as above, check forward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Apply full power – balance with rudder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Raise nose to the horizon to reduce sink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Lowering attitude assists acceleration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Regain height and S+L </a:t>
            </a:r>
            <a:endParaRPr lang="en-US" sz="2400" dirty="0">
              <a:solidFill>
                <a:schemeClr val="tx2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727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/>
          <p:nvPr/>
        </p:nvSpPr>
        <p:spPr bwMode="auto">
          <a:xfrm>
            <a:off x="1552153" y="3510789"/>
            <a:ext cx="524090" cy="524227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1552153" y="2424992"/>
            <a:ext cx="525600" cy="525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9117" y="1125341"/>
            <a:ext cx="3963271" cy="68972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solidFill>
                  <a:srgbClr val="FF9300"/>
                </a:solidFill>
                <a:cs typeface="Lato Light"/>
              </a:rPr>
              <a:t>Recovery at Onset</a:t>
            </a:r>
            <a:endParaRPr lang="en-US" sz="36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8453" y="2402766"/>
            <a:ext cx="9865145" cy="4967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Normal situation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8453" y="3538295"/>
            <a:ext cx="10309645" cy="4967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Recover at stall warning/buffet</a:t>
            </a:r>
            <a:endParaRPr lang="en-US" sz="2400" dirty="0">
              <a:cs typeface="Lato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453" y="4622719"/>
            <a:ext cx="10309645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Height loss </a:t>
            </a:r>
            <a:r>
              <a:rPr lang="en-US" sz="2400" b="1">
                <a:solidFill>
                  <a:schemeClr val="tx2"/>
                </a:solidFill>
                <a:cs typeface="Lato Light"/>
              </a:rPr>
              <a:t>– 50 </a:t>
            </a:r>
            <a:r>
              <a:rPr lang="en-US" sz="2400" b="1" dirty="0" err="1">
                <a:solidFill>
                  <a:schemeClr val="tx2"/>
                </a:solidFill>
                <a:cs typeface="Lato Light"/>
              </a:rPr>
              <a:t>ft</a:t>
            </a:r>
            <a:r>
              <a:rPr lang="en-US" sz="2400" b="1" dirty="0">
                <a:solidFill>
                  <a:schemeClr val="tx2"/>
                </a:solidFill>
                <a:cs typeface="Lato Light"/>
              </a:rPr>
              <a:t> maximum</a:t>
            </a:r>
            <a:endParaRPr lang="en-US" sz="2400" dirty="0">
              <a:cs typeface="Lato Ligh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552153" y="4595213"/>
            <a:ext cx="524090" cy="524227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41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322"/>
          <p:cNvSpPr txBox="1">
            <a:spLocks noChangeArrowheads="1"/>
          </p:cNvSpPr>
          <p:nvPr/>
        </p:nvSpPr>
        <p:spPr bwMode="auto">
          <a:xfrm>
            <a:off x="434874" y="1815862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chemeClr val="accent1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75" name="Text Box 334"/>
          <p:cNvSpPr txBox="1">
            <a:spLocks noChangeArrowheads="1"/>
          </p:cNvSpPr>
          <p:nvPr/>
        </p:nvSpPr>
        <p:spPr bwMode="auto">
          <a:xfrm>
            <a:off x="434874" y="2587866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chemeClr val="accent2"/>
                </a:solidFill>
                <a:latin typeface="Lato Black"/>
                <a:cs typeface="Lato Black"/>
              </a:rPr>
              <a:t>✓</a:t>
            </a:r>
            <a:endParaRPr lang="en-US" sz="4800" dirty="0">
              <a:solidFill>
                <a:schemeClr val="accent2"/>
              </a:solidFill>
              <a:latin typeface="Lato Black"/>
              <a:cs typeface="Lato Black"/>
            </a:endParaRPr>
          </a:p>
        </p:txBody>
      </p:sp>
      <p:sp>
        <p:nvSpPr>
          <p:cNvPr id="87" name="Text Box 346"/>
          <p:cNvSpPr txBox="1">
            <a:spLocks noChangeArrowheads="1"/>
          </p:cNvSpPr>
          <p:nvPr/>
        </p:nvSpPr>
        <p:spPr bwMode="auto">
          <a:xfrm>
            <a:off x="434874" y="3391411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rgbClr val="92D050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99" name="Text Box 358"/>
          <p:cNvSpPr txBox="1">
            <a:spLocks noChangeArrowheads="1"/>
          </p:cNvSpPr>
          <p:nvPr/>
        </p:nvSpPr>
        <p:spPr bwMode="auto">
          <a:xfrm>
            <a:off x="434874" y="4109690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chemeClr val="accent4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5992" y="2555079"/>
            <a:ext cx="10096630" cy="55718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Counterintuitive responses and fear TEM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145992" y="3356362"/>
            <a:ext cx="10096630" cy="55718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Mismanagement and distraction SA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51491" y="4088033"/>
            <a:ext cx="10091131" cy="55718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Recognition of loss of primary control functions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145992" y="1783490"/>
            <a:ext cx="10096631" cy="55718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Lookout  - Situational Awareness SA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99152" y="225035"/>
            <a:ext cx="9436732" cy="887726"/>
            <a:chOff x="2731556" y="662979"/>
            <a:chExt cx="18873464" cy="1775451"/>
          </a:xfrm>
        </p:grpSpPr>
        <p:sp>
          <p:nvSpPr>
            <p:cNvPr id="31" name="TextBox 30"/>
            <p:cNvSpPr txBox="1"/>
            <p:nvPr/>
          </p:nvSpPr>
          <p:spPr>
            <a:xfrm>
              <a:off x="2731556" y="662979"/>
              <a:ext cx="18873464" cy="1569643"/>
            </a:xfrm>
            <a:prstGeom prst="rect">
              <a:avLst/>
            </a:prstGeom>
            <a:noFill/>
          </p:spPr>
          <p:txBody>
            <a:bodyPr wrap="none" lIns="45711" tIns="22856" rIns="45711" bIns="22856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2"/>
                  </a:solidFill>
                  <a:cs typeface="Lato Regular"/>
                </a:rPr>
                <a:t>AIRMANSHIP AND HUMAN FACTORS</a:t>
              </a:r>
              <a:endParaRPr lang="id-ID" sz="4800" b="1" dirty="0">
                <a:solidFill>
                  <a:schemeClr val="tx2"/>
                </a:solidFill>
                <a:cs typeface="Lato Regular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566862" y="2319422"/>
              <a:ext cx="5202852" cy="1190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4" name="Text Box 358"/>
          <p:cNvSpPr txBox="1">
            <a:spLocks noChangeArrowheads="1"/>
          </p:cNvSpPr>
          <p:nvPr/>
        </p:nvSpPr>
        <p:spPr bwMode="auto">
          <a:xfrm>
            <a:off x="434874" y="4912096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rgbClr val="FF9300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15" name="Text Box 358"/>
          <p:cNvSpPr txBox="1">
            <a:spLocks noChangeArrowheads="1"/>
          </p:cNvSpPr>
          <p:nvPr/>
        </p:nvSpPr>
        <p:spPr bwMode="auto">
          <a:xfrm>
            <a:off x="434874" y="5714502"/>
            <a:ext cx="53840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SimSun" charset="0"/>
              </a:defRPr>
            </a:lvl9pPr>
          </a:lstStyle>
          <a:p>
            <a:pPr algn="r"/>
            <a:r>
              <a:rPr lang="en-US" sz="3200" dirty="0">
                <a:solidFill>
                  <a:srgbClr val="002060"/>
                </a:solidFill>
                <a:latin typeface="Lato Black"/>
                <a:cs typeface="Lato Black"/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1491" y="4902522"/>
            <a:ext cx="10091131" cy="55718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Limitations in identifying sink rate (Vestibular)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51491" y="5682130"/>
            <a:ext cx="10091131" cy="55718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Adherence to personal minimums and airspeed management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61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860681" y="242652"/>
            <a:ext cx="10481469" cy="2139956"/>
            <a:chOff x="1690738" y="483017"/>
            <a:chExt cx="20962938" cy="2601067"/>
          </a:xfrm>
        </p:grpSpPr>
        <p:sp>
          <p:nvSpPr>
            <p:cNvPr id="60" name="TextBox 59"/>
            <p:cNvSpPr txBox="1"/>
            <p:nvPr/>
          </p:nvSpPr>
          <p:spPr>
            <a:xfrm>
              <a:off x="1690738" y="483017"/>
              <a:ext cx="20962938" cy="1066162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id-ID" sz="5400" b="1" dirty="0">
                  <a:solidFill>
                    <a:schemeClr val="tx2"/>
                  </a:solidFill>
                  <a:cs typeface="Lato Regular"/>
                </a:rPr>
                <a:t>OUTCOMES &amp; EXPECTATIONS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8494772" y="1643434"/>
              <a:ext cx="7259104" cy="55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62" name="Subtitle 2"/>
            <p:cNvSpPr txBox="1">
              <a:spLocks/>
            </p:cNvSpPr>
            <p:nvPr/>
          </p:nvSpPr>
          <p:spPr>
            <a:xfrm>
              <a:off x="2784010" y="1238771"/>
              <a:ext cx="18680630" cy="1845313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solidFill>
                  <a:schemeClr val="accent1"/>
                </a:solidFill>
                <a:latin typeface="+mn-lt"/>
                <a:cs typeface="Lato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434715" y="1480454"/>
            <a:ext cx="11757285" cy="4749859"/>
            <a:chOff x="1" y="4306270"/>
            <a:chExt cx="19682074" cy="5056767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7264274" y="-2744215"/>
              <a:ext cx="4640836" cy="191693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1000" dirty="0">
                <a:latin typeface="Lato Light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7320329" y="-2998709"/>
              <a:ext cx="5056767" cy="196667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1000" dirty="0">
                <a:latin typeface="Lato Ligh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915887" y="1855532"/>
            <a:ext cx="10076244" cy="40503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Define the stalled condition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Developed recognition of all pre-stall symptoms in flight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Pilot can state likely scenarios where stalling may occur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Apply timely and appropriate corrective actions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b="1" dirty="0">
                <a:solidFill>
                  <a:srgbClr val="FF9300"/>
                </a:solidFill>
              </a:rPr>
              <a:t>Required recovery standard: </a:t>
            </a:r>
            <a:r>
              <a:rPr lang="en-US" sz="3200" b="1" dirty="0">
                <a:solidFill>
                  <a:schemeClr val="bg1"/>
                </a:solidFill>
              </a:rPr>
              <a:t>Height loss &lt;200 </a:t>
            </a:r>
            <a:r>
              <a:rPr lang="en-US" sz="3200" b="1" dirty="0" err="1">
                <a:solidFill>
                  <a:schemeClr val="bg1"/>
                </a:solidFill>
              </a:rPr>
              <a:t>ft</a:t>
            </a:r>
            <a:r>
              <a:rPr lang="en-US" sz="3200" b="1" dirty="0">
                <a:solidFill>
                  <a:schemeClr val="bg1"/>
                </a:solidFill>
              </a:rPr>
              <a:t>, Heading maintenance +/- 10 degrees, Airspeed within V</a:t>
            </a:r>
            <a:r>
              <a:rPr lang="en-US" sz="3200" b="1" baseline="-5000" dirty="0">
                <a:solidFill>
                  <a:schemeClr val="bg1"/>
                </a:solidFill>
              </a:rPr>
              <a:t>a/</a:t>
            </a:r>
            <a:r>
              <a:rPr lang="en-US" sz="3200" b="1" dirty="0">
                <a:solidFill>
                  <a:schemeClr val="bg1"/>
                </a:solidFill>
              </a:rPr>
              <a:t>V</a:t>
            </a:r>
            <a:r>
              <a:rPr lang="en-US" sz="3200" b="1" baseline="-5000" dirty="0">
                <a:solidFill>
                  <a:schemeClr val="bg1"/>
                </a:solidFill>
              </a:rPr>
              <a:t>fe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1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0815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2180981" y="2464541"/>
            <a:ext cx="12184236" cy="4046488"/>
            <a:chOff x="6299898" y="1579028"/>
            <a:chExt cx="17163834" cy="9456235"/>
          </a:xfrm>
        </p:grpSpPr>
        <p:sp>
          <p:nvSpPr>
            <p:cNvPr id="19" name="TextBox 18"/>
            <p:cNvSpPr txBox="1"/>
            <p:nvPr/>
          </p:nvSpPr>
          <p:spPr>
            <a:xfrm>
              <a:off x="15791899" y="7390011"/>
              <a:ext cx="7671833" cy="26701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34292" tIns="17146" rIns="34292" bIns="17146" rtlCol="0">
              <a:spAutoFit/>
            </a:bodyPr>
            <a:lstStyle/>
            <a:p>
              <a:pPr algn="ctr"/>
              <a:r>
                <a:rPr lang="id-ID" sz="7200" b="1" dirty="0">
                  <a:solidFill>
                    <a:schemeClr val="bg1"/>
                  </a:solidFill>
                  <a:latin typeface="+mj-lt"/>
                  <a:cs typeface="Lato Regular"/>
                </a:rPr>
                <a:t>QUESTIONS?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949369" y="10923538"/>
              <a:ext cx="5356890" cy="111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61" tIns="17132" rIns="34261" bIns="17132" rtlCol="0" anchor="ctr"/>
            <a:lstStyle/>
            <a:p>
              <a:pPr algn="ctr"/>
              <a:endParaRPr lang="en-US" sz="1351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6299898" y="1579028"/>
              <a:ext cx="11655185" cy="839117"/>
            </a:xfrm>
            <a:prstGeom prst="rect">
              <a:avLst/>
            </a:prstGeom>
          </p:spPr>
          <p:txBody>
            <a:bodyPr vert="horz" lIns="81580" tIns="40790" rIns="81580" bIns="40790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3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97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60277" y="4621268"/>
            <a:ext cx="8273765" cy="1239568"/>
            <a:chOff x="6299898" y="598564"/>
            <a:chExt cx="11655185" cy="2896745"/>
          </a:xfrm>
        </p:grpSpPr>
        <p:sp>
          <p:nvSpPr>
            <p:cNvPr id="10" name="TextBox 9"/>
            <p:cNvSpPr txBox="1"/>
            <p:nvPr/>
          </p:nvSpPr>
          <p:spPr>
            <a:xfrm>
              <a:off x="8004890" y="598564"/>
              <a:ext cx="8158016" cy="2022876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34292" tIns="17146" rIns="34292" bIns="17146" rtlCol="0">
              <a:spAutoFit/>
            </a:bodyPr>
            <a:lstStyle/>
            <a:p>
              <a:pPr algn="ctr"/>
              <a:r>
                <a:rPr lang="id-ID" sz="5400" b="1" dirty="0" err="1">
                  <a:solidFill>
                    <a:srgbClr val="FF9300"/>
                  </a:solidFill>
                  <a:latin typeface="+mj-lt"/>
                  <a:cs typeface="Lato Regular"/>
                </a:rPr>
                <a:t>www.raa.asn.au</a:t>
              </a:r>
              <a:endParaRPr lang="id-ID" sz="5400" b="1" dirty="0">
                <a:solidFill>
                  <a:srgbClr val="FF9300"/>
                </a:solidFill>
                <a:latin typeface="+mj-lt"/>
                <a:cs typeface="Lato Regular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9990721" y="3301910"/>
              <a:ext cx="4186352" cy="1933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61" tIns="17132" rIns="34261" bIns="17132" rtlCol="0" anchor="ctr"/>
            <a:lstStyle/>
            <a:p>
              <a:pPr algn="ctr"/>
              <a:endParaRPr lang="en-US" sz="1351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6299898" y="1579028"/>
              <a:ext cx="11655185" cy="839117"/>
            </a:xfrm>
            <a:prstGeom prst="rect">
              <a:avLst/>
            </a:prstGeom>
          </p:spPr>
          <p:txBody>
            <a:bodyPr vert="horz" lIns="81580" tIns="40790" rIns="81580" bIns="40790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3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85" y="297579"/>
            <a:ext cx="5401056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954"/>
            <a:ext cx="13484464" cy="898964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9597" y="3364426"/>
            <a:ext cx="10885713" cy="2939040"/>
            <a:chOff x="4730946" y="1579028"/>
            <a:chExt cx="15334615" cy="6868242"/>
          </a:xfrm>
        </p:grpSpPr>
        <p:sp>
          <p:nvSpPr>
            <p:cNvPr id="19" name="TextBox 18"/>
            <p:cNvSpPr txBox="1"/>
            <p:nvPr/>
          </p:nvSpPr>
          <p:spPr>
            <a:xfrm>
              <a:off x="4730946" y="5294348"/>
              <a:ext cx="15334615" cy="245442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34292" tIns="17146" rIns="34292" bIns="17146" rtlCol="0">
              <a:spAutoFit/>
            </a:bodyPr>
            <a:lstStyle/>
            <a:p>
              <a:pPr algn="ctr"/>
              <a:r>
                <a:rPr lang="id-ID" sz="6600" b="1" dirty="0" err="1">
                  <a:solidFill>
                    <a:schemeClr val="bg1"/>
                  </a:solidFill>
                  <a:latin typeface="+mj-lt"/>
                  <a:cs typeface="Lato Regular"/>
                </a:rPr>
                <a:t>Stalling</a:t>
              </a:r>
              <a:r>
                <a:rPr lang="id-ID" sz="6600" b="1" dirty="0">
                  <a:solidFill>
                    <a:schemeClr val="bg1"/>
                  </a:solidFill>
                  <a:latin typeface="+mj-lt"/>
                  <a:cs typeface="Lato Regular"/>
                </a:rPr>
                <a:t> – 3 </a:t>
              </a:r>
              <a:r>
                <a:rPr lang="id-ID" sz="6600" b="1" dirty="0" err="1">
                  <a:solidFill>
                    <a:schemeClr val="bg1"/>
                  </a:solidFill>
                  <a:latin typeface="+mj-lt"/>
                  <a:cs typeface="Lato Regular"/>
                </a:rPr>
                <a:t>Axis</a:t>
              </a:r>
              <a:endParaRPr lang="id-ID" sz="6600" b="1" dirty="0">
                <a:solidFill>
                  <a:schemeClr val="bg1"/>
                </a:solidFill>
                <a:latin typeface="+mj-lt"/>
                <a:cs typeface="Lato Regular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88582" y="8325384"/>
              <a:ext cx="8342031" cy="12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61" tIns="17132" rIns="34261" bIns="17132" rtlCol="0" anchor="ctr"/>
            <a:lstStyle/>
            <a:p>
              <a:pPr algn="ctr"/>
              <a:endParaRPr lang="en-US" sz="1351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6299898" y="1579028"/>
              <a:ext cx="11655185" cy="839117"/>
            </a:xfrm>
            <a:prstGeom prst="rect">
              <a:avLst/>
            </a:prstGeom>
          </p:spPr>
          <p:txBody>
            <a:bodyPr vert="horz" lIns="81580" tIns="40790" rIns="81580" bIns="40790" rtlCol="0">
              <a:norm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163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8" y="481814"/>
            <a:ext cx="3099993" cy="10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860681" y="242652"/>
            <a:ext cx="10481469" cy="2139956"/>
            <a:chOff x="1690738" y="483017"/>
            <a:chExt cx="20962938" cy="2601067"/>
          </a:xfrm>
        </p:grpSpPr>
        <p:sp>
          <p:nvSpPr>
            <p:cNvPr id="60" name="TextBox 59"/>
            <p:cNvSpPr txBox="1"/>
            <p:nvPr/>
          </p:nvSpPr>
          <p:spPr>
            <a:xfrm>
              <a:off x="1690738" y="483017"/>
              <a:ext cx="20962938" cy="1066162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id-ID" sz="5400" b="1" dirty="0">
                  <a:solidFill>
                    <a:schemeClr val="tx2"/>
                  </a:solidFill>
                  <a:cs typeface="Lato Regular"/>
                </a:rPr>
                <a:t>AIM</a:t>
              </a:r>
            </a:p>
          </p:txBody>
        </p:sp>
        <p:sp>
          <p:nvSpPr>
            <p:cNvPr id="61" name="Rectangle 60"/>
            <p:cNvSpPr/>
            <p:nvPr/>
          </p:nvSpPr>
          <p:spPr>
            <a:xfrm flipV="1">
              <a:off x="10626874" y="1612228"/>
              <a:ext cx="3568464" cy="555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  <p:sp>
          <p:nvSpPr>
            <p:cNvPr id="62" name="Subtitle 2"/>
            <p:cNvSpPr txBox="1">
              <a:spLocks/>
            </p:cNvSpPr>
            <p:nvPr/>
          </p:nvSpPr>
          <p:spPr>
            <a:xfrm>
              <a:off x="2784010" y="1238771"/>
              <a:ext cx="18680630" cy="1845313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dirty="0">
                <a:solidFill>
                  <a:schemeClr val="accent1"/>
                </a:solidFill>
                <a:latin typeface="+mn-lt"/>
                <a:cs typeface="Lato Ligh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974360" y="1480452"/>
            <a:ext cx="11217639" cy="4749859"/>
            <a:chOff x="1" y="4306270"/>
            <a:chExt cx="19682074" cy="5056767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7264274" y="-2744215"/>
              <a:ext cx="4640836" cy="191693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1000" dirty="0">
                <a:latin typeface="Lato Light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7320329" y="-2998709"/>
              <a:ext cx="5056767" cy="1966672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1000" dirty="0">
                <a:latin typeface="Lato Ligh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993692" y="2050780"/>
            <a:ext cx="9671522" cy="3496324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</a:rPr>
              <a:t>To identify the situations where the aircraft is likely to stall and </a:t>
            </a:r>
            <a:r>
              <a:rPr lang="en-US" sz="4400" b="1" dirty="0" err="1">
                <a:solidFill>
                  <a:schemeClr val="bg1"/>
                </a:solidFill>
              </a:rPr>
              <a:t>recognise</a:t>
            </a:r>
            <a:r>
              <a:rPr lang="en-US" sz="4400" b="1" dirty="0">
                <a:solidFill>
                  <a:schemeClr val="bg1"/>
                </a:solidFill>
              </a:rPr>
              <a:t> pre-stall symptoms. When stalled adopt the appropriate recovery actions for minimum height loss.</a:t>
            </a:r>
          </a:p>
        </p:txBody>
      </p:sp>
    </p:spTree>
    <p:extLst>
      <p:ext uri="{BB962C8B-B14F-4D97-AF65-F5344CB8AC3E}">
        <p14:creationId xmlns:p14="http://schemas.microsoft.com/office/powerpoint/2010/main" val="27486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860681" y="242652"/>
            <a:ext cx="10481469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id-ID" sz="5400" b="1" dirty="0">
                <a:solidFill>
                  <a:schemeClr val="accent1">
                    <a:lumMod val="50000"/>
                  </a:schemeClr>
                </a:solidFill>
                <a:cs typeface="Lato Regular"/>
              </a:rPr>
              <a:t>APPLICATION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645093" y="2515723"/>
            <a:ext cx="8912643" cy="254837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>
                <a:solidFill>
                  <a:schemeClr val="tx2"/>
                </a:solidFill>
                <a:cs typeface="Lato Light"/>
              </a:rPr>
              <a:t>Any phase of flight where critical A of A is exceeded</a:t>
            </a:r>
            <a:endParaRPr lang="en-US" sz="4800" dirty="0">
              <a:cs typeface="Lato Light"/>
            </a:endParaRPr>
          </a:p>
          <a:p>
            <a:pPr algn="ctr">
              <a:lnSpc>
                <a:spcPct val="110000"/>
              </a:lnSpc>
            </a:pPr>
            <a:endParaRPr lang="en-US" sz="4800" dirty="0">
              <a:cs typeface="Lato Light"/>
            </a:endParaRPr>
          </a:p>
        </p:txBody>
      </p:sp>
      <p:sp>
        <p:nvSpPr>
          <p:cNvPr id="20" name="Rectangle 19"/>
          <p:cNvSpPr/>
          <p:nvPr/>
        </p:nvSpPr>
        <p:spPr>
          <a:xfrm flipV="1">
            <a:off x="5328749" y="1171679"/>
            <a:ext cx="1784232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70" tIns="22836" rIns="45670" bIns="22836" rtlCol="0" anchor="ctr"/>
          <a:lstStyle/>
          <a:p>
            <a:pPr algn="ctr"/>
            <a:endParaRPr lang="en-US" sz="900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5053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498" y="1791485"/>
            <a:ext cx="10885713" cy="2743061"/>
          </a:xfrm>
          <a:prstGeom prst="rect">
            <a:avLst/>
          </a:prstGeom>
          <a:noFill/>
          <a:ln>
            <a:solidFill>
              <a:srgbClr val="FF9300"/>
            </a:solidFill>
          </a:ln>
        </p:spPr>
        <p:txBody>
          <a:bodyPr wrap="square" lIns="34292" tIns="17146" rIns="34292" bIns="17146" rtlCol="0">
            <a:spAutoFit/>
          </a:bodyPr>
          <a:lstStyle/>
          <a:p>
            <a:pPr algn="ctr"/>
            <a:r>
              <a:rPr lang="id-ID" sz="8800" b="1">
                <a:solidFill>
                  <a:srgbClr val="FF9300"/>
                </a:solidFill>
                <a:latin typeface="+mj-lt"/>
                <a:cs typeface="Lato Regular"/>
              </a:rPr>
              <a:t>UNDERPINNING THEORY</a:t>
            </a:r>
            <a:endParaRPr lang="id-ID" sz="8800" b="1" dirty="0">
              <a:solidFill>
                <a:srgbClr val="FF9300"/>
              </a:solidFill>
              <a:latin typeface="+mj-lt"/>
              <a:cs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6441" y="4842931"/>
            <a:ext cx="5921828" cy="52157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61" tIns="17132" rIns="34261" bIns="17132" rtlCol="0" anchor="ctr"/>
          <a:lstStyle/>
          <a:p>
            <a:pPr algn="ctr"/>
            <a:endParaRPr lang="en-US" sz="1351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33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92"/>
          <p:cNvSpPr/>
          <p:nvPr/>
        </p:nvSpPr>
        <p:spPr bwMode="auto">
          <a:xfrm>
            <a:off x="614574" y="1965285"/>
            <a:ext cx="524090" cy="524227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13064" y="1050172"/>
            <a:ext cx="525600" cy="525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7982" y="2892777"/>
            <a:ext cx="9478701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Breaks away from upper surface, aircraft sinks, nose pitches down</a:t>
            </a:r>
            <a:endParaRPr lang="en-US" sz="2400" dirty="0">
              <a:cs typeface="Lat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7981" y="1979037"/>
            <a:ext cx="9310006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Smooth airflow over the wing </a:t>
            </a:r>
            <a:r>
              <a:rPr lang="en-US" sz="2400" b="1">
                <a:solidFill>
                  <a:schemeClr val="tx2"/>
                </a:solidFill>
                <a:cs typeface="Lato Light"/>
              </a:rPr>
              <a:t>breaks down and becomes turbulent</a:t>
            </a:r>
            <a:endParaRPr lang="en-US" sz="2400" dirty="0">
              <a:cs typeface="Lato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981" y="1064611"/>
            <a:ext cx="9478702" cy="49672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tx2"/>
                </a:solidFill>
                <a:cs typeface="Lato Light"/>
              </a:rPr>
              <a:t>L = Angle of Attack x Airspeed</a:t>
            </a:r>
            <a:endParaRPr lang="en-US" sz="2400" dirty="0">
              <a:cs typeface="Lato Ligh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4574" y="2879025"/>
            <a:ext cx="524090" cy="524227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64" y="3987800"/>
            <a:ext cx="9781924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>
            <a:spLocks noChangeAspect="1"/>
          </p:cNvSpPr>
          <p:nvPr/>
        </p:nvSpPr>
        <p:spPr>
          <a:xfrm>
            <a:off x="0" y="0"/>
            <a:ext cx="6685612" cy="6858000"/>
          </a:xfrm>
          <a:prstGeom prst="rect">
            <a:avLst/>
          </a:prstGeom>
          <a:gradFill flip="none" rotWithShape="1">
            <a:gsLst>
              <a:gs pos="0">
                <a:srgbClr val="FF9300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1000" dirty="0">
              <a:latin typeface="Lato Ligh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58966" y="142687"/>
            <a:ext cx="6070862" cy="911673"/>
            <a:chOff x="6922806" y="462814"/>
            <a:chExt cx="13834998" cy="1031958"/>
          </a:xfrm>
        </p:grpSpPr>
        <p:sp>
          <p:nvSpPr>
            <p:cNvPr id="53" name="TextBox 52"/>
            <p:cNvSpPr txBox="1"/>
            <p:nvPr/>
          </p:nvSpPr>
          <p:spPr>
            <a:xfrm>
              <a:off x="6922806" y="462814"/>
              <a:ext cx="13834998" cy="818694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Lato Regular"/>
                  <a:cs typeface="Lato Regular"/>
                </a:rPr>
                <a:t>At the stall</a:t>
              </a:r>
              <a:endParaRPr lang="id-ID" sz="4400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11926280" y="1443021"/>
              <a:ext cx="4377462" cy="51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6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8965" y="1293922"/>
            <a:ext cx="6326647" cy="532451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Lato Light"/>
              </a:rPr>
              <a:t>When the wing stalls there is a ↓ in L and a large ↑ in D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Lato Light"/>
              </a:rPr>
              <a:t>Aircraft sinks, C of P moves rearwards </a:t>
            </a:r>
            <a:r>
              <a:rPr lang="en-US" sz="2400" b="1" dirty="0">
                <a:solidFill>
                  <a:schemeClr val="bg1"/>
                </a:solidFill>
                <a:cs typeface="Lato Light"/>
                <a:sym typeface="Wingdings"/>
              </a:rPr>
              <a:t> pitch down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Lato Light"/>
                <a:sym typeface="Wingdings"/>
              </a:rPr>
              <a:t>Stalls result from exceeding critical Angle of Attack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Lato Light"/>
                <a:sym typeface="Wingdings"/>
              </a:rPr>
              <a:t>The elevator controls the A of A of wing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Lato Light"/>
                <a:sym typeface="Wingdings"/>
              </a:rPr>
              <a:t>Lift/Drag curve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Lato Light"/>
                <a:sym typeface="Wingdings"/>
              </a:rPr>
              <a:t>Airspeeds are referenced in POH in relation to stalling</a:t>
            </a:r>
          </a:p>
          <a:p>
            <a:pPr marL="342900" indent="-342900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>
                <a:solidFill>
                  <a:schemeClr val="bg1"/>
                </a:solidFill>
                <a:cs typeface="Lato Light"/>
                <a:sym typeface="Wingdings"/>
              </a:rPr>
              <a:t>Stall Speed increase in turning flight due to increased “loading”</a:t>
            </a:r>
            <a:endParaRPr lang="en-US" sz="2400" b="1" dirty="0">
              <a:solidFill>
                <a:schemeClr val="bg1"/>
              </a:solidFill>
              <a:cs typeface="Lato Light"/>
            </a:endParaRPr>
          </a:p>
          <a:p>
            <a:pPr>
              <a:lnSpc>
                <a:spcPct val="110000"/>
              </a:lnSpc>
            </a:pPr>
            <a:endParaRPr lang="en-US" sz="2000" b="1" dirty="0">
              <a:solidFill>
                <a:schemeClr val="bg1"/>
              </a:solidFill>
              <a:cs typeface="Lato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12" y="345452"/>
            <a:ext cx="5506388" cy="61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501" y="2241429"/>
            <a:ext cx="10885713" cy="1388844"/>
          </a:xfrm>
          <a:prstGeom prst="rect">
            <a:avLst/>
          </a:prstGeom>
          <a:noFill/>
          <a:ln>
            <a:solidFill>
              <a:srgbClr val="FF9300"/>
            </a:solidFill>
          </a:ln>
        </p:spPr>
        <p:txBody>
          <a:bodyPr wrap="square" lIns="34292" tIns="17146" rIns="34292" bIns="17146" rtlCol="0">
            <a:spAutoFit/>
          </a:bodyPr>
          <a:lstStyle/>
          <a:p>
            <a:pPr algn="ctr"/>
            <a:r>
              <a:rPr lang="id-ID" sz="8800" b="1" dirty="0">
                <a:solidFill>
                  <a:srgbClr val="FF9300"/>
                </a:solidFill>
                <a:latin typeface="+mj-lt"/>
                <a:cs typeface="Lato Regular"/>
              </a:rPr>
              <a:t>FLIGHT EXERCISE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6443" y="3957559"/>
            <a:ext cx="5921828" cy="52157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61" tIns="17132" rIns="34261" bIns="17132" rtlCol="0" anchor="ctr"/>
          <a:lstStyle/>
          <a:p>
            <a:pPr algn="ctr"/>
            <a:endParaRPr lang="en-US" sz="1351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82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4028277"/>
            <a:ext cx="5181601" cy="2804296"/>
          </a:xfrm>
          <a:prstGeom prst="rect">
            <a:avLst/>
          </a:prstGeom>
        </p:spPr>
      </p:pic>
      <p:sp>
        <p:nvSpPr>
          <p:cNvPr id="85" name="Oval 84"/>
          <p:cNvSpPr/>
          <p:nvPr/>
        </p:nvSpPr>
        <p:spPr bwMode="auto">
          <a:xfrm>
            <a:off x="664931" y="1228592"/>
            <a:ext cx="360000" cy="360000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667951" y="59886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678204" y="3122937"/>
            <a:ext cx="360000" cy="36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451813" y="526461"/>
            <a:ext cx="9965207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FF9300"/>
                </a:solidFill>
                <a:cs typeface="Lato Light"/>
              </a:rPr>
              <a:t>HASELL check (Minimum height I.A.W. RAAus Operations Manual)</a:t>
            </a:r>
            <a:endParaRPr lang="en-US" sz="20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51813" y="1188717"/>
            <a:ext cx="9965207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Adopt slow flight to identify symptoms and </a:t>
            </a:r>
            <a:r>
              <a:rPr lang="en-US" sz="2000" b="1">
                <a:solidFill>
                  <a:schemeClr val="tx2"/>
                </a:solidFill>
                <a:cs typeface="Lato Light"/>
              </a:rPr>
              <a:t>reduced control </a:t>
            </a:r>
            <a:endParaRPr lang="en-US" sz="2000" dirty="0">
              <a:cs typeface="Lato Light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78204" y="2493214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16493" y="204924"/>
            <a:ext cx="1424389" cy="7878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rgbClr val="FF9300"/>
                </a:solidFill>
                <a:cs typeface="Lato Light"/>
              </a:rPr>
              <a:t>Entry</a:t>
            </a:r>
            <a:endParaRPr lang="en-US" sz="40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64931" y="1858315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1813" y="1822111"/>
            <a:ext cx="9393985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Recognition of the stall point in </a:t>
            </a:r>
            <a:r>
              <a:rPr lang="en-US" sz="2000" b="1">
                <a:solidFill>
                  <a:schemeClr val="tx2"/>
                </a:solidFill>
                <a:cs typeface="Lato Light"/>
              </a:rPr>
              <a:t>various configurations</a:t>
            </a:r>
            <a:endParaRPr lang="en-US" sz="2000" dirty="0">
              <a:cs typeface="Lato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1813" y="2441088"/>
            <a:ext cx="10524286" cy="44933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Practice and develop recovery actions for min height loss in stall </a:t>
            </a:r>
            <a:r>
              <a:rPr lang="en-US" sz="2000" b="1">
                <a:solidFill>
                  <a:schemeClr val="tx2"/>
                </a:solidFill>
                <a:cs typeface="Lato Light"/>
              </a:rPr>
              <a:t>including any </a:t>
            </a:r>
            <a:r>
              <a:rPr lang="en-US" sz="2000" b="1" dirty="0">
                <a:solidFill>
                  <a:schemeClr val="tx2"/>
                </a:solidFill>
                <a:cs typeface="Lato Light"/>
              </a:rPr>
              <a:t>‘incipient’ rotation</a:t>
            </a:r>
            <a:endParaRPr lang="en-US" sz="2000" dirty="0">
              <a:cs typeface="La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1813" y="2915094"/>
            <a:ext cx="10524285" cy="78789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Demonstration and understanding of developing conditions due to mishandling of controls or lack of recognition</a:t>
            </a:r>
            <a:endParaRPr lang="en-US" sz="2000" dirty="0">
              <a:cs typeface="Lat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13" y="4317365"/>
            <a:ext cx="7616361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>
                <a:solidFill>
                  <a:schemeClr val="tx2"/>
                </a:solidFill>
                <a:cs typeface="Lato Light"/>
              </a:rPr>
              <a:t>Carb heat HOT</a:t>
            </a:r>
            <a:endParaRPr lang="en-US" sz="20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1813" y="3714022"/>
            <a:ext cx="7755686" cy="44933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Practice and recognition of pre-stall scenarios </a:t>
            </a:r>
            <a:r>
              <a:rPr lang="en-US" sz="2000" b="1">
                <a:solidFill>
                  <a:schemeClr val="tx2"/>
                </a:solidFill>
                <a:cs typeface="Lato Light"/>
              </a:rPr>
              <a:t>and appropriate actions</a:t>
            </a:r>
            <a:endParaRPr lang="en-US" sz="2000" dirty="0">
              <a:cs typeface="Lato Light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64931" y="3758690"/>
            <a:ext cx="360000" cy="36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64931" y="4353569"/>
            <a:ext cx="360000" cy="360000"/>
          </a:xfrm>
          <a:prstGeom prst="ellipse">
            <a:avLst/>
          </a:prstGeom>
          <a:solidFill>
            <a:srgbClr val="86FD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51813" y="4912244"/>
            <a:ext cx="2751607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Close throttle</a:t>
            </a:r>
            <a:endParaRPr lang="en-US" sz="20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51813" y="5525857"/>
            <a:ext cx="4250207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2"/>
                </a:solidFill>
                <a:cs typeface="Lato Light"/>
              </a:rPr>
              <a:t>Keep straight </a:t>
            </a:r>
            <a:r>
              <a:rPr lang="en-US" sz="2000" b="1">
                <a:solidFill>
                  <a:schemeClr val="tx2"/>
                </a:solidFill>
                <a:cs typeface="Lato Light"/>
              </a:rPr>
              <a:t>with rudder</a:t>
            </a:r>
            <a:endParaRPr lang="en-US" sz="20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1813" y="6102002"/>
            <a:ext cx="5962704" cy="43240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>
                <a:solidFill>
                  <a:schemeClr val="tx2"/>
                </a:solidFill>
                <a:cs typeface="Lato Light"/>
              </a:rPr>
              <a:t>Maintain altitude with backpressure </a:t>
            </a:r>
            <a:endParaRPr lang="en-US" sz="2000" dirty="0">
              <a:solidFill>
                <a:srgbClr val="FF9300"/>
              </a:solidFill>
              <a:cs typeface="Lato Light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8204" y="4948448"/>
            <a:ext cx="360000" cy="36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64931" y="5543327"/>
            <a:ext cx="360000" cy="36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64931" y="6138206"/>
            <a:ext cx="360000" cy="3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8051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517</Words>
  <Application>Microsoft Office PowerPoint</Application>
  <PresentationFormat>Widescreen</PresentationFormat>
  <Paragraphs>81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Lato Black</vt:lpstr>
      <vt:lpstr>Lato Light</vt:lpstr>
      <vt:lpstr>Lato Regular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Wilson</dc:creator>
  <cp:lastModifiedBy>Paul Reddish</cp:lastModifiedBy>
  <cp:revision>129</cp:revision>
  <dcterms:created xsi:type="dcterms:W3CDTF">2016-08-01T07:24:16Z</dcterms:created>
  <dcterms:modified xsi:type="dcterms:W3CDTF">2021-04-09T01:32:58Z</dcterms:modified>
</cp:coreProperties>
</file>