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7" r:id="rId2"/>
    <p:sldId id="257" r:id="rId3"/>
    <p:sldId id="287" r:id="rId4"/>
    <p:sldId id="271" r:id="rId5"/>
    <p:sldId id="291" r:id="rId6"/>
    <p:sldId id="296" r:id="rId7"/>
    <p:sldId id="306" r:id="rId8"/>
    <p:sldId id="307" r:id="rId9"/>
    <p:sldId id="299" r:id="rId10"/>
    <p:sldId id="300" r:id="rId11"/>
    <p:sldId id="308" r:id="rId12"/>
    <p:sldId id="305" r:id="rId13"/>
    <p:sldId id="290" r:id="rId14"/>
    <p:sldId id="289"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9B49"/>
    <a:srgbClr val="BA7CEF"/>
    <a:srgbClr val="86F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73"/>
    <p:restoredTop sz="94655"/>
  </p:normalViewPr>
  <p:slideViewPr>
    <p:cSldViewPr snapToGrid="0" snapToObjects="1">
      <p:cViewPr>
        <p:scale>
          <a:sx n="92" d="100"/>
          <a:sy n="92" d="100"/>
        </p:scale>
        <p:origin x="-216" y="3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69F43-324F-404E-AA46-6D655D6067A7}" type="datetimeFigureOut">
              <a:rPr lang="en-US" smtClean="0"/>
              <a:t>3/9/17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6F756-C8B2-1947-BA75-F3A7F39ECD02}" type="slidenum">
              <a:rPr lang="en-US" smtClean="0"/>
              <a:t>‹#›</a:t>
            </a:fld>
            <a:endParaRPr lang="en-US"/>
          </a:p>
        </p:txBody>
      </p:sp>
    </p:spTree>
    <p:extLst>
      <p:ext uri="{BB962C8B-B14F-4D97-AF65-F5344CB8AC3E}">
        <p14:creationId xmlns:p14="http://schemas.microsoft.com/office/powerpoint/2010/main" val="189269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2</a:t>
            </a:fld>
            <a:endParaRPr lang="en-US" dirty="0"/>
          </a:p>
        </p:txBody>
      </p:sp>
    </p:spTree>
    <p:extLst>
      <p:ext uri="{BB962C8B-B14F-4D97-AF65-F5344CB8AC3E}">
        <p14:creationId xmlns:p14="http://schemas.microsoft.com/office/powerpoint/2010/main" val="163066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14</a:t>
            </a:fld>
            <a:endParaRPr lang="en-US" dirty="0"/>
          </a:p>
        </p:txBody>
      </p:sp>
    </p:spTree>
    <p:extLst>
      <p:ext uri="{BB962C8B-B14F-4D97-AF65-F5344CB8AC3E}">
        <p14:creationId xmlns:p14="http://schemas.microsoft.com/office/powerpoint/2010/main" val="203920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15</a:t>
            </a:fld>
            <a:endParaRPr lang="en-US" dirty="0"/>
          </a:p>
        </p:txBody>
      </p:sp>
    </p:spTree>
    <p:extLst>
      <p:ext uri="{BB962C8B-B14F-4D97-AF65-F5344CB8AC3E}">
        <p14:creationId xmlns:p14="http://schemas.microsoft.com/office/powerpoint/2010/main" val="92205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71E48-B498-5F43-B33B-0CF22CC7A778}"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34915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71E48-B498-5F43-B33B-0CF22CC7A778}"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90577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71E48-B498-5F43-B33B-0CF22CC7A778}"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206880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201">
                <a:solidFill>
                  <a:schemeClr val="bg2"/>
                </a:solidFill>
              </a:defRPr>
            </a:lvl1pPr>
          </a:lstStyle>
          <a:p>
            <a:endParaRPr lang="en-US" dirty="0"/>
          </a:p>
        </p:txBody>
      </p:sp>
    </p:spTree>
    <p:extLst>
      <p:ext uri="{BB962C8B-B14F-4D97-AF65-F5344CB8AC3E}">
        <p14:creationId xmlns:p14="http://schemas.microsoft.com/office/powerpoint/2010/main" val="52896575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75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95709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7149580" cy="6858000"/>
          </a:xfrm>
        </p:spPr>
        <p:txBody>
          <a:bodyPr/>
          <a:lstStyle>
            <a:lvl1pPr>
              <a:defRPr baseline="0"/>
            </a:lvl1pPr>
          </a:lstStyle>
          <a:p>
            <a:r>
              <a:rPr lang="en-US" dirty="0" smtClean="0"/>
              <a:t>Drag / Drop / Send to Back</a:t>
            </a:r>
            <a:endParaRPr lang="en-US" dirty="0"/>
          </a:p>
        </p:txBody>
      </p:sp>
    </p:spTree>
    <p:extLst>
      <p:ext uri="{BB962C8B-B14F-4D97-AF65-F5344CB8AC3E}">
        <p14:creationId xmlns:p14="http://schemas.microsoft.com/office/powerpoint/2010/main" val="16498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71E48-B498-5F43-B33B-0CF22CC7A778}"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80360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71E48-B498-5F43-B33B-0CF22CC7A778}" type="datetimeFigureOut">
              <a:rPr lang="en-US" smtClean="0"/>
              <a:t>3/9/17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66957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71E48-B498-5F43-B33B-0CF22CC7A778}"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66037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71E48-B498-5F43-B33B-0CF22CC7A778}" type="datetimeFigureOut">
              <a:rPr lang="en-US" smtClean="0"/>
              <a:t>3/9/17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76733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71E48-B498-5F43-B33B-0CF22CC7A778}" type="datetimeFigureOut">
              <a:rPr lang="en-US" smtClean="0"/>
              <a:t>3/9/17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103816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71E48-B498-5F43-B33B-0CF22CC7A778}" type="datetimeFigureOut">
              <a:rPr lang="en-US" smtClean="0"/>
              <a:t>3/9/17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11269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71E48-B498-5F43-B33B-0CF22CC7A778}"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206172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71E48-B498-5F43-B33B-0CF22CC7A778}" type="datetimeFigureOut">
              <a:rPr lang="en-US" smtClean="0"/>
              <a:t>3/9/17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E3841-DDF0-444D-8C3A-C1F80B5C105E}" type="slidenum">
              <a:rPr lang="en-US" smtClean="0"/>
              <a:t>‹#›</a:t>
            </a:fld>
            <a:endParaRPr lang="en-US"/>
          </a:p>
        </p:txBody>
      </p:sp>
    </p:spTree>
    <p:extLst>
      <p:ext uri="{BB962C8B-B14F-4D97-AF65-F5344CB8AC3E}">
        <p14:creationId xmlns:p14="http://schemas.microsoft.com/office/powerpoint/2010/main" val="1686404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71E48-B498-5F43-B33B-0CF22CC7A778}" type="datetimeFigureOut">
              <a:rPr lang="en-US" smtClean="0"/>
              <a:t>3/9/17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E3841-DDF0-444D-8C3A-C1F80B5C105E}" type="slidenum">
              <a:rPr lang="en-US" smtClean="0"/>
              <a:t>‹#›</a:t>
            </a:fld>
            <a:endParaRPr lang="en-US"/>
          </a:p>
        </p:txBody>
      </p:sp>
    </p:spTree>
    <p:extLst>
      <p:ext uri="{BB962C8B-B14F-4D97-AF65-F5344CB8AC3E}">
        <p14:creationId xmlns:p14="http://schemas.microsoft.com/office/powerpoint/2010/main" val="175805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50" y="-1143001"/>
            <a:ext cx="12344849" cy="8209807"/>
          </a:xfrm>
          <a:prstGeom prst="rect">
            <a:avLst/>
          </a:prstGeom>
        </p:spPr>
      </p:pic>
      <p:sp>
        <p:nvSpPr>
          <p:cNvPr id="36" name="Rectangle 35"/>
          <p:cNvSpPr>
            <a:spLocks noChangeAspect="1"/>
          </p:cNvSpPr>
          <p:nvPr/>
        </p:nvSpPr>
        <p:spPr>
          <a:xfrm>
            <a:off x="-152849" y="-1143001"/>
            <a:ext cx="12344849" cy="8209807"/>
          </a:xfrm>
          <a:prstGeom prst="rect">
            <a:avLst/>
          </a:prstGeom>
          <a:gradFill flip="none" rotWithShape="1">
            <a:gsLst>
              <a:gs pos="0">
                <a:schemeClr val="accent2"/>
              </a:gs>
              <a:gs pos="68000">
                <a:schemeClr val="accent1">
                  <a:lumMod val="50000"/>
                  <a:alpha val="60000"/>
                </a:schemeClr>
              </a:gs>
            </a:gsLst>
            <a:lin ang="336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Lato Ligh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952" y="809827"/>
            <a:ext cx="7456642" cy="5550401"/>
          </a:xfrm>
          <a:prstGeom prst="rect">
            <a:avLst/>
          </a:prstGeom>
        </p:spPr>
      </p:pic>
    </p:spTree>
    <p:extLst>
      <p:ext uri="{BB962C8B-B14F-4D97-AF65-F5344CB8AC3E}">
        <p14:creationId xmlns:p14="http://schemas.microsoft.com/office/powerpoint/2010/main" val="5175394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057" y="-1"/>
            <a:ext cx="10305181" cy="6858000"/>
          </a:xfrm>
          <a:prstGeom prst="rect">
            <a:avLst/>
          </a:prstGeom>
        </p:spPr>
      </p:pic>
      <p:sp>
        <p:nvSpPr>
          <p:cNvPr id="38" name="Rectangle 37"/>
          <p:cNvSpPr>
            <a:spLocks noChangeAspect="1"/>
          </p:cNvSpPr>
          <p:nvPr/>
        </p:nvSpPr>
        <p:spPr>
          <a:xfrm>
            <a:off x="0" y="0"/>
            <a:ext cx="6807200" cy="6858000"/>
          </a:xfrm>
          <a:prstGeom prst="rect">
            <a:avLst/>
          </a:prstGeom>
          <a:gradFill flip="none" rotWithShape="1">
            <a:gsLst>
              <a:gs pos="0">
                <a:srgbClr val="FF9300"/>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1000" dirty="0">
              <a:latin typeface="Lato Light"/>
            </a:endParaRPr>
          </a:p>
        </p:txBody>
      </p:sp>
      <p:sp>
        <p:nvSpPr>
          <p:cNvPr id="14" name="TextBox 13"/>
          <p:cNvSpPr txBox="1"/>
          <p:nvPr/>
        </p:nvSpPr>
        <p:spPr>
          <a:xfrm>
            <a:off x="252055" y="407861"/>
            <a:ext cx="6303091" cy="6042277"/>
          </a:xfrm>
          <a:prstGeom prst="rect">
            <a:avLst/>
          </a:prstGeom>
          <a:noFill/>
        </p:spPr>
        <p:txBody>
          <a:bodyPr wrap="square" lIns="109710" tIns="54855" rIns="109710" bIns="54855" rtlCol="0">
            <a:spAutoFit/>
          </a:bodyPr>
          <a:lstStyle/>
          <a:p>
            <a:pPr marL="342900" indent="-342900">
              <a:lnSpc>
                <a:spcPct val="110000"/>
              </a:lnSpc>
              <a:buFont typeface="Arial" charset="0"/>
              <a:buChar char="•"/>
            </a:pPr>
            <a:r>
              <a:rPr lang="en-US" sz="3200" b="1" dirty="0" smtClean="0">
                <a:solidFill>
                  <a:schemeClr val="bg1"/>
                </a:solidFill>
                <a:cs typeface="Lato Light"/>
              </a:rPr>
              <a:t>Review POH, Maintenance record and flight </a:t>
            </a:r>
            <a:r>
              <a:rPr lang="en-US" sz="3200" b="1" dirty="0" err="1" smtClean="0">
                <a:solidFill>
                  <a:schemeClr val="bg1"/>
                </a:solidFill>
                <a:cs typeface="Lato Light"/>
              </a:rPr>
              <a:t>authorisation</a:t>
            </a:r>
            <a:r>
              <a:rPr lang="en-US" sz="3200" b="1" dirty="0" smtClean="0">
                <a:solidFill>
                  <a:schemeClr val="bg1"/>
                </a:solidFill>
                <a:cs typeface="Lato Light"/>
              </a:rPr>
              <a:t> sheets</a:t>
            </a:r>
          </a:p>
          <a:p>
            <a:pPr marL="342900" indent="-342900">
              <a:lnSpc>
                <a:spcPct val="110000"/>
              </a:lnSpc>
              <a:buFont typeface="Arial" charset="0"/>
              <a:buChar char="•"/>
            </a:pPr>
            <a:r>
              <a:rPr lang="en-US" sz="3200" b="1" dirty="0" smtClean="0">
                <a:solidFill>
                  <a:schemeClr val="bg1"/>
                </a:solidFill>
                <a:cs typeface="Lato Light"/>
              </a:rPr>
              <a:t>Determine administrative compliance to fly via MR and RAAus requirements</a:t>
            </a:r>
          </a:p>
          <a:p>
            <a:pPr marL="342900" indent="-342900">
              <a:lnSpc>
                <a:spcPct val="110000"/>
              </a:lnSpc>
              <a:buFont typeface="Arial" charset="0"/>
              <a:buChar char="•"/>
            </a:pPr>
            <a:r>
              <a:rPr lang="en-US" sz="3200" b="1" dirty="0" smtClean="0">
                <a:solidFill>
                  <a:schemeClr val="bg1"/>
                </a:solidFill>
                <a:cs typeface="Lato Light"/>
              </a:rPr>
              <a:t>Ensure the aircraft is secured in suitable place for inspection/refueling</a:t>
            </a:r>
          </a:p>
          <a:p>
            <a:pPr marL="342900" indent="-342900">
              <a:lnSpc>
                <a:spcPct val="110000"/>
              </a:lnSpc>
              <a:buFont typeface="Arial" charset="0"/>
              <a:buChar char="•"/>
            </a:pPr>
            <a:r>
              <a:rPr lang="en-US" sz="3200" b="1" dirty="0" smtClean="0">
                <a:solidFill>
                  <a:schemeClr val="bg1"/>
                </a:solidFill>
                <a:cs typeface="Lato Light"/>
              </a:rPr>
              <a:t>Determine in what sequence fueling or pre-flight is to take place</a:t>
            </a:r>
          </a:p>
        </p:txBody>
      </p:sp>
    </p:spTree>
    <p:extLst>
      <p:ext uri="{BB962C8B-B14F-4D97-AF65-F5344CB8AC3E}">
        <p14:creationId xmlns:p14="http://schemas.microsoft.com/office/powerpoint/2010/main" val="1529379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687" y="1711245"/>
            <a:ext cx="6542313" cy="3435509"/>
          </a:xfrm>
          <a:prstGeom prst="rect">
            <a:avLst/>
          </a:prstGeom>
        </p:spPr>
      </p:pic>
      <p:sp>
        <p:nvSpPr>
          <p:cNvPr id="38" name="Rectangle 37"/>
          <p:cNvSpPr>
            <a:spLocks noChangeAspect="1"/>
          </p:cNvSpPr>
          <p:nvPr/>
        </p:nvSpPr>
        <p:spPr>
          <a:xfrm>
            <a:off x="0" y="0"/>
            <a:ext cx="5845759" cy="6858000"/>
          </a:xfrm>
          <a:prstGeom prst="rect">
            <a:avLst/>
          </a:prstGeom>
          <a:gradFill flip="none" rotWithShape="1">
            <a:gsLst>
              <a:gs pos="0">
                <a:srgbClr val="FF9300"/>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1000" dirty="0">
              <a:latin typeface="Lato Light"/>
            </a:endParaRPr>
          </a:p>
        </p:txBody>
      </p:sp>
      <p:sp>
        <p:nvSpPr>
          <p:cNvPr id="53" name="TextBox 52"/>
          <p:cNvSpPr txBox="1"/>
          <p:nvPr/>
        </p:nvSpPr>
        <p:spPr>
          <a:xfrm>
            <a:off x="-112552" y="226092"/>
            <a:ext cx="6070862" cy="723267"/>
          </a:xfrm>
          <a:prstGeom prst="rect">
            <a:avLst/>
          </a:prstGeom>
          <a:noFill/>
        </p:spPr>
        <p:txBody>
          <a:bodyPr wrap="square" lIns="45711" tIns="22856" rIns="45711" bIns="22856" rtlCol="0">
            <a:spAutoFit/>
          </a:bodyPr>
          <a:lstStyle/>
          <a:p>
            <a:pPr algn="ctr"/>
            <a:r>
              <a:rPr lang="en-US" sz="4400" b="1" dirty="0" smtClean="0">
                <a:solidFill>
                  <a:schemeClr val="bg1"/>
                </a:solidFill>
                <a:latin typeface="Lato Regular"/>
                <a:cs typeface="Lato Regular"/>
              </a:rPr>
              <a:t>General Sequence Is;</a:t>
            </a:r>
            <a:endParaRPr lang="id-ID" sz="4400" b="1" dirty="0">
              <a:solidFill>
                <a:schemeClr val="bg1"/>
              </a:solidFill>
              <a:latin typeface="Lato Regular"/>
              <a:cs typeface="Lato Regular"/>
            </a:endParaRPr>
          </a:p>
        </p:txBody>
      </p:sp>
      <p:sp>
        <p:nvSpPr>
          <p:cNvPr id="14" name="TextBox 13"/>
          <p:cNvSpPr txBox="1"/>
          <p:nvPr/>
        </p:nvSpPr>
        <p:spPr>
          <a:xfrm>
            <a:off x="179483" y="1241421"/>
            <a:ext cx="5666276" cy="5324516"/>
          </a:xfrm>
          <a:prstGeom prst="rect">
            <a:avLst/>
          </a:prstGeom>
          <a:noFill/>
        </p:spPr>
        <p:txBody>
          <a:bodyPr wrap="square" lIns="109710" tIns="54855" rIns="109710" bIns="54855" rtlCol="0">
            <a:spAutoFit/>
          </a:bodyPr>
          <a:lstStyle/>
          <a:p>
            <a:pPr marL="342900" indent="-342900">
              <a:lnSpc>
                <a:spcPct val="110000"/>
              </a:lnSpc>
              <a:buFont typeface="Arial" charset="0"/>
              <a:buChar char="•"/>
            </a:pPr>
            <a:r>
              <a:rPr lang="en-US" sz="2800" b="1" dirty="0" smtClean="0">
                <a:solidFill>
                  <a:schemeClr val="accent5">
                    <a:lumMod val="50000"/>
                  </a:schemeClr>
                </a:solidFill>
                <a:cs typeface="Lato Light"/>
              </a:rPr>
              <a:t>A: </a:t>
            </a:r>
            <a:r>
              <a:rPr lang="en-US" sz="2100" b="1" dirty="0" smtClean="0">
                <a:solidFill>
                  <a:schemeClr val="accent5">
                    <a:lumMod val="50000"/>
                  </a:schemeClr>
                </a:solidFill>
                <a:cs typeface="Lato Light"/>
              </a:rPr>
              <a:t>Administration: </a:t>
            </a:r>
            <a:r>
              <a:rPr lang="en-US" sz="2100" b="1" dirty="0" smtClean="0">
                <a:solidFill>
                  <a:schemeClr val="bg1"/>
                </a:solidFill>
                <a:cs typeface="Lato Light"/>
              </a:rPr>
              <a:t>Appropriate aircraft documents check, maintenance record, flight record, registration, known AD’s and SB’s</a:t>
            </a:r>
          </a:p>
          <a:p>
            <a:pPr marL="342900" indent="-342900">
              <a:lnSpc>
                <a:spcPct val="110000"/>
              </a:lnSpc>
              <a:buFont typeface="Arial" charset="0"/>
              <a:buChar char="•"/>
            </a:pPr>
            <a:r>
              <a:rPr lang="en-US" sz="2800" b="1" dirty="0" smtClean="0">
                <a:solidFill>
                  <a:schemeClr val="accent5">
                    <a:lumMod val="50000"/>
                  </a:schemeClr>
                </a:solidFill>
                <a:cs typeface="Lato Light"/>
              </a:rPr>
              <a:t>C: </a:t>
            </a:r>
            <a:r>
              <a:rPr lang="en-US" sz="2100" b="1" dirty="0" smtClean="0">
                <a:solidFill>
                  <a:schemeClr val="accent5">
                    <a:lumMod val="50000"/>
                  </a:schemeClr>
                </a:solidFill>
                <a:cs typeface="Lato Light"/>
              </a:rPr>
              <a:t>Cockpit: </a:t>
            </a:r>
            <a:r>
              <a:rPr lang="en-US" sz="2100" b="1" dirty="0" smtClean="0">
                <a:solidFill>
                  <a:schemeClr val="bg1"/>
                </a:solidFill>
                <a:cs typeface="Lato Light"/>
              </a:rPr>
              <a:t>Remove locks, confirm switches OFF</a:t>
            </a:r>
          </a:p>
          <a:p>
            <a:pPr marL="342900" indent="-342900">
              <a:lnSpc>
                <a:spcPct val="110000"/>
              </a:lnSpc>
              <a:buFont typeface="Arial" charset="0"/>
              <a:buChar char="•"/>
            </a:pPr>
            <a:r>
              <a:rPr lang="en-US" sz="2800" b="1" dirty="0" smtClean="0">
                <a:solidFill>
                  <a:schemeClr val="accent5">
                    <a:lumMod val="50000"/>
                  </a:schemeClr>
                </a:solidFill>
                <a:cs typeface="Lato Light"/>
              </a:rPr>
              <a:t>E: </a:t>
            </a:r>
            <a:r>
              <a:rPr lang="en-US" sz="2100" b="1" dirty="0" smtClean="0">
                <a:solidFill>
                  <a:schemeClr val="accent5">
                    <a:lumMod val="50000"/>
                  </a:schemeClr>
                </a:solidFill>
                <a:cs typeface="Lato Light"/>
              </a:rPr>
              <a:t>Engine &amp; Consumables: </a:t>
            </a:r>
            <a:r>
              <a:rPr lang="en-US" sz="2100" b="1" dirty="0" smtClean="0">
                <a:solidFill>
                  <a:schemeClr val="bg1"/>
                </a:solidFill>
                <a:cs typeface="Lato Light"/>
              </a:rPr>
              <a:t>Fuel, Oil, coolants hydraulics etc. Fuel checked for quantity, colour, contamination, clarity and </a:t>
            </a:r>
            <a:r>
              <a:rPr lang="en-US" sz="2100" b="1" dirty="0" err="1" smtClean="0">
                <a:solidFill>
                  <a:schemeClr val="bg1"/>
                </a:solidFill>
                <a:cs typeface="Lato Light"/>
              </a:rPr>
              <a:t>odour</a:t>
            </a:r>
            <a:endParaRPr lang="en-US" sz="2100" b="1" dirty="0" smtClean="0">
              <a:solidFill>
                <a:schemeClr val="bg1"/>
              </a:solidFill>
              <a:cs typeface="Lato Light"/>
            </a:endParaRPr>
          </a:p>
          <a:p>
            <a:pPr marL="342900" indent="-342900">
              <a:lnSpc>
                <a:spcPct val="110000"/>
              </a:lnSpc>
              <a:buFont typeface="Arial" charset="0"/>
              <a:buChar char="•"/>
            </a:pPr>
            <a:r>
              <a:rPr lang="en-US" sz="2800" b="1" dirty="0" smtClean="0">
                <a:solidFill>
                  <a:schemeClr val="accent5">
                    <a:lumMod val="50000"/>
                  </a:schemeClr>
                </a:solidFill>
                <a:cs typeface="Lato Light"/>
              </a:rPr>
              <a:t>A: </a:t>
            </a:r>
            <a:r>
              <a:rPr lang="en-US" sz="2100" b="1" dirty="0" smtClean="0">
                <a:solidFill>
                  <a:schemeClr val="accent5">
                    <a:lumMod val="50000"/>
                  </a:schemeClr>
                </a:solidFill>
                <a:cs typeface="Lato Light"/>
              </a:rPr>
              <a:t>Airframe: </a:t>
            </a:r>
            <a:r>
              <a:rPr lang="en-US" sz="2100" b="1" dirty="0" smtClean="0">
                <a:solidFill>
                  <a:schemeClr val="bg1"/>
                </a:solidFill>
                <a:cs typeface="Lato Light"/>
              </a:rPr>
              <a:t>Metal </a:t>
            </a:r>
            <a:r>
              <a:rPr lang="en-US" sz="2100" b="1" dirty="0" smtClean="0">
                <a:solidFill>
                  <a:schemeClr val="bg1"/>
                </a:solidFill>
                <a:cs typeface="Lato Light"/>
              </a:rPr>
              <a:t>composites, </a:t>
            </a:r>
            <a:r>
              <a:rPr lang="en-US" sz="2100" b="1" dirty="0" smtClean="0">
                <a:solidFill>
                  <a:schemeClr val="bg1"/>
                </a:solidFill>
                <a:cs typeface="Lato Light"/>
              </a:rPr>
              <a:t>and fabric all have different unique requirements for checking </a:t>
            </a:r>
          </a:p>
          <a:p>
            <a:pPr marL="342900" indent="-342900">
              <a:lnSpc>
                <a:spcPct val="110000"/>
              </a:lnSpc>
              <a:buFont typeface="Arial" charset="0"/>
              <a:buChar char="•"/>
            </a:pPr>
            <a:r>
              <a:rPr lang="en-US" sz="2800" b="1" dirty="0" smtClean="0">
                <a:solidFill>
                  <a:schemeClr val="accent5">
                    <a:lumMod val="50000"/>
                  </a:schemeClr>
                </a:solidFill>
                <a:cs typeface="Lato Light"/>
              </a:rPr>
              <a:t>A: </a:t>
            </a:r>
            <a:r>
              <a:rPr lang="en-US" sz="2100" b="1" dirty="0" err="1" smtClean="0">
                <a:solidFill>
                  <a:schemeClr val="accent5">
                    <a:lumMod val="50000"/>
                  </a:schemeClr>
                </a:solidFill>
                <a:cs typeface="Lato Light"/>
              </a:rPr>
              <a:t>Authorisation</a:t>
            </a:r>
            <a:r>
              <a:rPr lang="en-US" sz="2100" b="1" dirty="0" smtClean="0">
                <a:solidFill>
                  <a:schemeClr val="accent5">
                    <a:lumMod val="50000"/>
                  </a:schemeClr>
                </a:solidFill>
                <a:cs typeface="Lato Light"/>
              </a:rPr>
              <a:t>: </a:t>
            </a:r>
            <a:r>
              <a:rPr lang="en-US" sz="2100" b="1" dirty="0" smtClean="0">
                <a:solidFill>
                  <a:schemeClr val="bg1"/>
                </a:solidFill>
                <a:cs typeface="Lato Light"/>
              </a:rPr>
              <a:t>Complete any Administration required </a:t>
            </a:r>
          </a:p>
        </p:txBody>
      </p:sp>
    </p:spTree>
    <p:extLst>
      <p:ext uri="{BB962C8B-B14F-4D97-AF65-F5344CB8AC3E}">
        <p14:creationId xmlns:p14="http://schemas.microsoft.com/office/powerpoint/2010/main" val="17094442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322"/>
          <p:cNvSpPr txBox="1">
            <a:spLocks noChangeArrowheads="1"/>
          </p:cNvSpPr>
          <p:nvPr/>
        </p:nvSpPr>
        <p:spPr bwMode="auto">
          <a:xfrm>
            <a:off x="434873" y="1996541"/>
            <a:ext cx="538407" cy="4924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a:r>
              <a:rPr lang="en-US" sz="3200" dirty="0" smtClean="0">
                <a:solidFill>
                  <a:schemeClr val="accent1"/>
                </a:solidFill>
                <a:latin typeface="Lato Black"/>
                <a:cs typeface="Lato Black"/>
              </a:rPr>
              <a:t>✓</a:t>
            </a:r>
            <a:endParaRPr lang="en-US" sz="3200" dirty="0">
              <a:solidFill>
                <a:schemeClr val="accent1"/>
              </a:solidFill>
              <a:latin typeface="Lato Black"/>
              <a:cs typeface="Lato Black"/>
            </a:endParaRPr>
          </a:p>
        </p:txBody>
      </p:sp>
      <p:sp>
        <p:nvSpPr>
          <p:cNvPr id="75" name="Text Box 334"/>
          <p:cNvSpPr txBox="1">
            <a:spLocks noChangeArrowheads="1"/>
          </p:cNvSpPr>
          <p:nvPr/>
        </p:nvSpPr>
        <p:spPr bwMode="auto">
          <a:xfrm>
            <a:off x="434873" y="2746937"/>
            <a:ext cx="538407" cy="4924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a:r>
              <a:rPr lang="en-US" sz="3200" dirty="0" smtClean="0">
                <a:solidFill>
                  <a:schemeClr val="accent2"/>
                </a:solidFill>
                <a:latin typeface="Lato Black"/>
                <a:cs typeface="Lato Black"/>
              </a:rPr>
              <a:t>✓</a:t>
            </a:r>
            <a:endParaRPr lang="en-US" sz="4800" dirty="0">
              <a:solidFill>
                <a:schemeClr val="accent2"/>
              </a:solidFill>
              <a:latin typeface="Lato Black"/>
              <a:cs typeface="Lato Black"/>
            </a:endParaRPr>
          </a:p>
        </p:txBody>
      </p:sp>
      <p:sp>
        <p:nvSpPr>
          <p:cNvPr id="87" name="Text Box 346"/>
          <p:cNvSpPr txBox="1">
            <a:spLocks noChangeArrowheads="1"/>
          </p:cNvSpPr>
          <p:nvPr/>
        </p:nvSpPr>
        <p:spPr bwMode="auto">
          <a:xfrm>
            <a:off x="434873" y="3509963"/>
            <a:ext cx="538407" cy="4924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a:r>
              <a:rPr lang="en-US" sz="3200" dirty="0" smtClean="0">
                <a:solidFill>
                  <a:srgbClr val="92D050"/>
                </a:solidFill>
                <a:latin typeface="Lato Black"/>
                <a:cs typeface="Lato Black"/>
              </a:rPr>
              <a:t>✓</a:t>
            </a:r>
            <a:endParaRPr lang="en-US" sz="3200" dirty="0">
              <a:solidFill>
                <a:srgbClr val="92D050"/>
              </a:solidFill>
              <a:latin typeface="Lato Black"/>
              <a:cs typeface="Lato Black"/>
            </a:endParaRPr>
          </a:p>
        </p:txBody>
      </p:sp>
      <p:sp>
        <p:nvSpPr>
          <p:cNvPr id="99" name="Text Box 358"/>
          <p:cNvSpPr txBox="1">
            <a:spLocks noChangeArrowheads="1"/>
          </p:cNvSpPr>
          <p:nvPr/>
        </p:nvSpPr>
        <p:spPr bwMode="auto">
          <a:xfrm>
            <a:off x="434873" y="4266190"/>
            <a:ext cx="538407" cy="4924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a:r>
              <a:rPr lang="en-US" sz="3200" dirty="0" smtClean="0">
                <a:solidFill>
                  <a:schemeClr val="accent4"/>
                </a:solidFill>
                <a:latin typeface="Lato Black"/>
                <a:cs typeface="Lato Black"/>
              </a:rPr>
              <a:t>✓</a:t>
            </a:r>
            <a:endParaRPr lang="en-US" sz="3200" dirty="0">
              <a:solidFill>
                <a:schemeClr val="accent4"/>
              </a:solidFill>
              <a:latin typeface="Lato Black"/>
              <a:cs typeface="Lato Black"/>
            </a:endParaRPr>
          </a:p>
        </p:txBody>
      </p:sp>
      <p:sp>
        <p:nvSpPr>
          <p:cNvPr id="122" name="TextBox 121"/>
          <p:cNvSpPr txBox="1"/>
          <p:nvPr/>
        </p:nvSpPr>
        <p:spPr>
          <a:xfrm>
            <a:off x="1145993" y="2720404"/>
            <a:ext cx="10251350" cy="557186"/>
          </a:xfrm>
          <a:prstGeom prst="rect">
            <a:avLst/>
          </a:prstGeom>
          <a:noFill/>
        </p:spPr>
        <p:txBody>
          <a:bodyPr wrap="square" lIns="109710" tIns="54855" rIns="109710" bIns="54855" rtlCol="0">
            <a:spAutoFit/>
          </a:bodyPr>
          <a:lstStyle/>
          <a:p>
            <a:pPr>
              <a:lnSpc>
                <a:spcPct val="110000"/>
              </a:lnSpc>
            </a:pPr>
            <a:r>
              <a:rPr lang="en-US" sz="2800" dirty="0" smtClean="0">
                <a:solidFill>
                  <a:schemeClr val="accent1">
                    <a:lumMod val="50000"/>
                  </a:schemeClr>
                </a:solidFill>
              </a:rPr>
              <a:t>Focus on task without distractions (S.A.)</a:t>
            </a:r>
            <a:endParaRPr lang="en-US" sz="2800" dirty="0">
              <a:solidFill>
                <a:schemeClr val="accent1">
                  <a:lumMod val="50000"/>
                </a:schemeClr>
              </a:solidFill>
              <a:latin typeface="Lato Light"/>
              <a:cs typeface="Lato Light"/>
            </a:endParaRPr>
          </a:p>
        </p:txBody>
      </p:sp>
      <p:sp>
        <p:nvSpPr>
          <p:cNvPr id="124" name="TextBox 123"/>
          <p:cNvSpPr txBox="1"/>
          <p:nvPr/>
        </p:nvSpPr>
        <p:spPr>
          <a:xfrm>
            <a:off x="1145993" y="3475669"/>
            <a:ext cx="10039078" cy="561033"/>
          </a:xfrm>
          <a:prstGeom prst="rect">
            <a:avLst/>
          </a:prstGeom>
          <a:noFill/>
        </p:spPr>
        <p:txBody>
          <a:bodyPr wrap="square" lIns="109710" tIns="54855" rIns="109710" bIns="54855" rtlCol="0">
            <a:spAutoFit/>
          </a:bodyPr>
          <a:lstStyle/>
          <a:p>
            <a:pPr>
              <a:lnSpc>
                <a:spcPct val="110000"/>
              </a:lnSpc>
            </a:pPr>
            <a:r>
              <a:rPr lang="en-US" sz="2800" dirty="0" smtClean="0">
                <a:solidFill>
                  <a:schemeClr val="accent1">
                    <a:lumMod val="50000"/>
                  </a:schemeClr>
                </a:solidFill>
              </a:rPr>
              <a:t>Seek assistance or confirmation if required (A.D.M.)</a:t>
            </a:r>
          </a:p>
        </p:txBody>
      </p:sp>
      <p:sp>
        <p:nvSpPr>
          <p:cNvPr id="125" name="TextBox 124"/>
          <p:cNvSpPr txBox="1"/>
          <p:nvPr/>
        </p:nvSpPr>
        <p:spPr>
          <a:xfrm>
            <a:off x="1145993" y="4234781"/>
            <a:ext cx="9886622" cy="557186"/>
          </a:xfrm>
          <a:prstGeom prst="rect">
            <a:avLst/>
          </a:prstGeom>
          <a:noFill/>
        </p:spPr>
        <p:txBody>
          <a:bodyPr wrap="square" lIns="109710" tIns="54855" rIns="109710" bIns="54855" rtlCol="0">
            <a:spAutoFit/>
          </a:bodyPr>
          <a:lstStyle/>
          <a:p>
            <a:pPr>
              <a:lnSpc>
                <a:spcPct val="110000"/>
              </a:lnSpc>
            </a:pPr>
            <a:r>
              <a:rPr lang="en-US" sz="2800" dirty="0" smtClean="0">
                <a:solidFill>
                  <a:schemeClr val="accent1">
                    <a:lumMod val="50000"/>
                  </a:schemeClr>
                </a:solidFill>
              </a:rPr>
              <a:t>Perform inspection methodically and consistently (T.E.M.)</a:t>
            </a:r>
            <a:endParaRPr lang="en-US" sz="2800" dirty="0">
              <a:solidFill>
                <a:schemeClr val="accent1">
                  <a:lumMod val="50000"/>
                </a:schemeClr>
              </a:solidFill>
              <a:latin typeface="Lato Light"/>
              <a:cs typeface="Lato Light"/>
            </a:endParaRPr>
          </a:p>
        </p:txBody>
      </p:sp>
      <p:sp>
        <p:nvSpPr>
          <p:cNvPr id="126" name="TextBox 125"/>
          <p:cNvSpPr txBox="1"/>
          <p:nvPr/>
        </p:nvSpPr>
        <p:spPr>
          <a:xfrm>
            <a:off x="1145993" y="1964170"/>
            <a:ext cx="10039078" cy="557186"/>
          </a:xfrm>
          <a:prstGeom prst="rect">
            <a:avLst/>
          </a:prstGeom>
          <a:noFill/>
        </p:spPr>
        <p:txBody>
          <a:bodyPr wrap="square" lIns="109710" tIns="54855" rIns="109710" bIns="54855" rtlCol="0">
            <a:spAutoFit/>
          </a:bodyPr>
          <a:lstStyle/>
          <a:p>
            <a:pPr>
              <a:lnSpc>
                <a:spcPct val="110000"/>
              </a:lnSpc>
            </a:pPr>
            <a:r>
              <a:rPr lang="en-US" sz="2800" dirty="0" smtClean="0">
                <a:solidFill>
                  <a:schemeClr val="accent1">
                    <a:lumMod val="50000"/>
                  </a:schemeClr>
                </a:solidFill>
              </a:rPr>
              <a:t>Assume something is wrong with the aircraft (T.E.M.)</a:t>
            </a:r>
            <a:endParaRPr lang="en-US" sz="2800" dirty="0">
              <a:solidFill>
                <a:schemeClr val="accent1">
                  <a:lumMod val="50000"/>
                </a:schemeClr>
              </a:solidFill>
              <a:latin typeface="Lato Light"/>
              <a:cs typeface="Lato Light"/>
            </a:endParaRPr>
          </a:p>
        </p:txBody>
      </p:sp>
      <p:grpSp>
        <p:nvGrpSpPr>
          <p:cNvPr id="30" name="Group 29"/>
          <p:cNvGrpSpPr/>
          <p:nvPr/>
        </p:nvGrpSpPr>
        <p:grpSpPr>
          <a:xfrm>
            <a:off x="1399152" y="225035"/>
            <a:ext cx="9436732" cy="887726"/>
            <a:chOff x="2731556" y="662979"/>
            <a:chExt cx="18873464" cy="1775451"/>
          </a:xfrm>
        </p:grpSpPr>
        <p:sp>
          <p:nvSpPr>
            <p:cNvPr id="31" name="TextBox 30"/>
            <p:cNvSpPr txBox="1"/>
            <p:nvPr/>
          </p:nvSpPr>
          <p:spPr>
            <a:xfrm>
              <a:off x="2731556" y="662979"/>
              <a:ext cx="18873464" cy="1569643"/>
            </a:xfrm>
            <a:prstGeom prst="rect">
              <a:avLst/>
            </a:prstGeom>
            <a:noFill/>
          </p:spPr>
          <p:txBody>
            <a:bodyPr wrap="none" lIns="45711" tIns="22856" rIns="45711" bIns="22856" rtlCol="0">
              <a:spAutoFit/>
            </a:bodyPr>
            <a:lstStyle/>
            <a:p>
              <a:pPr algn="ctr"/>
              <a:r>
                <a:rPr lang="en-US" sz="4800" b="1" dirty="0" smtClean="0">
                  <a:solidFill>
                    <a:schemeClr val="tx2"/>
                  </a:solidFill>
                  <a:cs typeface="Lato Regular"/>
                </a:rPr>
                <a:t>AIRMANSHIP AND HUMAN FACTORS</a:t>
              </a:r>
              <a:endParaRPr lang="id-ID" sz="4800" b="1" dirty="0">
                <a:solidFill>
                  <a:schemeClr val="tx2"/>
                </a:solidFill>
                <a:cs typeface="Lato Regular"/>
              </a:endParaRPr>
            </a:p>
          </p:txBody>
        </p:sp>
        <p:sp>
          <p:nvSpPr>
            <p:cNvPr id="32" name="Rectangle 31"/>
            <p:cNvSpPr/>
            <p:nvPr/>
          </p:nvSpPr>
          <p:spPr>
            <a:xfrm>
              <a:off x="9566862" y="2319422"/>
              <a:ext cx="5202852" cy="119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grpSp>
      <p:sp>
        <p:nvSpPr>
          <p:cNvPr id="14" name="Text Box 358"/>
          <p:cNvSpPr txBox="1">
            <a:spLocks noChangeArrowheads="1"/>
          </p:cNvSpPr>
          <p:nvPr/>
        </p:nvSpPr>
        <p:spPr bwMode="auto">
          <a:xfrm>
            <a:off x="434873" y="5022417"/>
            <a:ext cx="538407" cy="4924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a:r>
              <a:rPr lang="en-US" sz="3200" dirty="0" smtClean="0">
                <a:solidFill>
                  <a:srgbClr val="FF9300"/>
                </a:solidFill>
                <a:latin typeface="Lato Black"/>
                <a:cs typeface="Lato Black"/>
              </a:rPr>
              <a:t>✓</a:t>
            </a:r>
            <a:endParaRPr lang="en-US" sz="3200" dirty="0">
              <a:solidFill>
                <a:srgbClr val="FF9300"/>
              </a:solidFill>
              <a:latin typeface="Lato Black"/>
              <a:cs typeface="Lato Black"/>
            </a:endParaRPr>
          </a:p>
        </p:txBody>
      </p:sp>
      <p:sp>
        <p:nvSpPr>
          <p:cNvPr id="17" name="TextBox 16"/>
          <p:cNvSpPr txBox="1"/>
          <p:nvPr/>
        </p:nvSpPr>
        <p:spPr>
          <a:xfrm>
            <a:off x="1151492" y="4990046"/>
            <a:ext cx="10033579" cy="557186"/>
          </a:xfrm>
          <a:prstGeom prst="rect">
            <a:avLst/>
          </a:prstGeom>
          <a:noFill/>
        </p:spPr>
        <p:txBody>
          <a:bodyPr wrap="square" lIns="109710" tIns="54855" rIns="109710" bIns="54855" rtlCol="0">
            <a:spAutoFit/>
          </a:bodyPr>
          <a:lstStyle/>
          <a:p>
            <a:pPr>
              <a:lnSpc>
                <a:spcPct val="110000"/>
              </a:lnSpc>
            </a:pPr>
            <a:r>
              <a:rPr lang="en-US" sz="2800" dirty="0" err="1" smtClean="0">
                <a:solidFill>
                  <a:schemeClr val="accent1">
                    <a:lumMod val="50000"/>
                  </a:schemeClr>
                </a:solidFill>
              </a:rPr>
              <a:t>Familiarise</a:t>
            </a:r>
            <a:r>
              <a:rPr lang="en-US" sz="2800" dirty="0" smtClean="0">
                <a:solidFill>
                  <a:schemeClr val="accent1">
                    <a:lumMod val="50000"/>
                  </a:schemeClr>
                </a:solidFill>
              </a:rPr>
              <a:t> with aircraft type and know watch items (C.R.M.) </a:t>
            </a:r>
            <a:endParaRPr lang="en-US" sz="2800" dirty="0">
              <a:solidFill>
                <a:schemeClr val="accent1">
                  <a:lumMod val="50000"/>
                </a:schemeClr>
              </a:solidFill>
              <a:latin typeface="Lato Light"/>
              <a:cs typeface="Lato Light"/>
            </a:endParaRPr>
          </a:p>
        </p:txBody>
      </p:sp>
    </p:spTree>
    <p:extLst>
      <p:ext uri="{BB962C8B-B14F-4D97-AF65-F5344CB8AC3E}">
        <p14:creationId xmlns:p14="http://schemas.microsoft.com/office/powerpoint/2010/main" val="131049317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60681" y="242652"/>
            <a:ext cx="10481469" cy="2139956"/>
            <a:chOff x="1690738" y="483017"/>
            <a:chExt cx="20962938" cy="2601067"/>
          </a:xfrm>
        </p:grpSpPr>
        <p:sp>
          <p:nvSpPr>
            <p:cNvPr id="60" name="TextBox 59"/>
            <p:cNvSpPr txBox="1"/>
            <p:nvPr/>
          </p:nvSpPr>
          <p:spPr>
            <a:xfrm>
              <a:off x="1690738" y="483017"/>
              <a:ext cx="20962938" cy="1066162"/>
            </a:xfrm>
            <a:prstGeom prst="rect">
              <a:avLst/>
            </a:prstGeom>
            <a:noFill/>
          </p:spPr>
          <p:txBody>
            <a:bodyPr wrap="square" lIns="45711" tIns="22856" rIns="45711" bIns="22856" rtlCol="0">
              <a:spAutoFit/>
            </a:bodyPr>
            <a:lstStyle/>
            <a:p>
              <a:pPr algn="ctr"/>
              <a:r>
                <a:rPr lang="id-ID" sz="5400" b="1" dirty="0" smtClean="0">
                  <a:solidFill>
                    <a:schemeClr val="tx2"/>
                  </a:solidFill>
                  <a:cs typeface="Lato Regular"/>
                </a:rPr>
                <a:t>OUTCOMES &amp; EXPECTATIONS</a:t>
              </a:r>
              <a:endParaRPr lang="id-ID" sz="5400" b="1" dirty="0">
                <a:solidFill>
                  <a:schemeClr val="tx2"/>
                </a:solidFill>
                <a:cs typeface="Lato Regular"/>
              </a:endParaRPr>
            </a:p>
          </p:txBody>
        </p:sp>
        <p:sp>
          <p:nvSpPr>
            <p:cNvPr id="61" name="Rectangle 60"/>
            <p:cNvSpPr/>
            <p:nvPr/>
          </p:nvSpPr>
          <p:spPr>
            <a:xfrm flipV="1">
              <a:off x="8494772" y="1643434"/>
              <a:ext cx="7259104" cy="555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62" name="Subtitle 2"/>
            <p:cNvSpPr txBox="1">
              <a:spLocks/>
            </p:cNvSpPr>
            <p:nvPr/>
          </p:nvSpPr>
          <p:spPr>
            <a:xfrm>
              <a:off x="2784010" y="1238771"/>
              <a:ext cx="18680630" cy="1845313"/>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2000" dirty="0">
                <a:solidFill>
                  <a:schemeClr val="accent1"/>
                </a:solidFill>
                <a:latin typeface="+mn-lt"/>
                <a:cs typeface="Lato Light"/>
              </a:endParaRPr>
            </a:p>
          </p:txBody>
        </p:sp>
      </p:grpSp>
      <p:grpSp>
        <p:nvGrpSpPr>
          <p:cNvPr id="10" name="Group 9"/>
          <p:cNvGrpSpPr/>
          <p:nvPr/>
        </p:nvGrpSpPr>
        <p:grpSpPr>
          <a:xfrm rot="10800000">
            <a:off x="130629" y="1480454"/>
            <a:ext cx="12061371" cy="5165274"/>
            <a:chOff x="1" y="4306270"/>
            <a:chExt cx="19682074" cy="5056767"/>
          </a:xfrm>
        </p:grpSpPr>
        <p:sp>
          <p:nvSpPr>
            <p:cNvPr id="12" name="Round Same Side Corner Rectangle 11"/>
            <p:cNvSpPr/>
            <p:nvPr/>
          </p:nvSpPr>
          <p:spPr>
            <a:xfrm rot="5400000">
              <a:off x="7264274" y="-2744215"/>
              <a:ext cx="4640836" cy="19169381"/>
            </a:xfrm>
            <a:prstGeom prst="round2SameRect">
              <a:avLst>
                <a:gd name="adj1" fmla="val 50000"/>
                <a:gd name="adj2" fmla="val 0"/>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800" dirty="0">
                <a:latin typeface="Lato Light"/>
              </a:endParaRPr>
            </a:p>
          </p:txBody>
        </p:sp>
        <p:sp>
          <p:nvSpPr>
            <p:cNvPr id="11" name="Round Same Side Corner Rectangle 10"/>
            <p:cNvSpPr/>
            <p:nvPr/>
          </p:nvSpPr>
          <p:spPr>
            <a:xfrm rot="5400000">
              <a:off x="7320329" y="-2998709"/>
              <a:ext cx="5056767" cy="19666725"/>
            </a:xfrm>
            <a:prstGeom prst="round2SameRect">
              <a:avLst>
                <a:gd name="adj1" fmla="val 50000"/>
                <a:gd name="adj2" fmla="val 0"/>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800" dirty="0">
                <a:latin typeface="Lato Light"/>
              </a:endParaRPr>
            </a:p>
          </p:txBody>
        </p:sp>
      </p:grpSp>
      <p:sp>
        <p:nvSpPr>
          <p:cNvPr id="95" name="TextBox 94"/>
          <p:cNvSpPr txBox="1"/>
          <p:nvPr/>
        </p:nvSpPr>
        <p:spPr>
          <a:xfrm>
            <a:off x="1407317" y="2230637"/>
            <a:ext cx="10433587" cy="3434768"/>
          </a:xfrm>
          <a:prstGeom prst="rect">
            <a:avLst/>
          </a:prstGeom>
          <a:noFill/>
        </p:spPr>
        <p:txBody>
          <a:bodyPr wrap="square" lIns="109710" tIns="54855" rIns="109710" bIns="54855" rtlCol="0">
            <a:spAutoFit/>
          </a:bodyPr>
          <a:lstStyle/>
          <a:p>
            <a:pPr marL="457200" indent="-457200">
              <a:buFont typeface="Arial" charset="0"/>
              <a:buChar char="•"/>
            </a:pPr>
            <a:r>
              <a:rPr lang="en-US" sz="3600" b="1" dirty="0" smtClean="0">
                <a:solidFill>
                  <a:schemeClr val="bg1"/>
                </a:solidFill>
              </a:rPr>
              <a:t>Pilot understands LM, L1, CAR Schedule 5,8 privileges </a:t>
            </a:r>
          </a:p>
          <a:p>
            <a:pPr marL="457200" indent="-457200">
              <a:buFont typeface="Arial" charset="0"/>
              <a:buChar char="•"/>
            </a:pPr>
            <a:r>
              <a:rPr lang="en-US" sz="3600" b="1" dirty="0" smtClean="0">
                <a:solidFill>
                  <a:schemeClr val="bg1"/>
                </a:solidFill>
              </a:rPr>
              <a:t>Understands and identifies all appropriate systems pertinent to aeroplane</a:t>
            </a:r>
          </a:p>
          <a:p>
            <a:pPr marL="457200" indent="-457200">
              <a:buFont typeface="Arial" charset="0"/>
              <a:buChar char="•"/>
            </a:pPr>
            <a:r>
              <a:rPr lang="en-US" sz="3600" b="1" dirty="0" smtClean="0">
                <a:solidFill>
                  <a:schemeClr val="bg1"/>
                </a:solidFill>
              </a:rPr>
              <a:t>Pilot can determine and confirm aircraft serviceability including W&amp;B for flight</a:t>
            </a:r>
            <a:endParaRPr lang="en-US" sz="3600" b="1" dirty="0">
              <a:solidFill>
                <a:schemeClr val="bg1"/>
              </a:solidFill>
            </a:endParaRPr>
          </a:p>
        </p:txBody>
      </p:sp>
    </p:spTree>
    <p:extLst>
      <p:ext uri="{BB962C8B-B14F-4D97-AF65-F5344CB8AC3E}">
        <p14:creationId xmlns:p14="http://schemas.microsoft.com/office/powerpoint/2010/main" val="1181717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9047"/>
            <a:ext cx="12192000" cy="9106371"/>
          </a:xfrm>
          <a:prstGeom prst="rect">
            <a:avLst/>
          </a:prstGeom>
        </p:spPr>
      </p:pic>
      <p:grpSp>
        <p:nvGrpSpPr>
          <p:cNvPr id="18" name="Group 17"/>
          <p:cNvGrpSpPr/>
          <p:nvPr/>
        </p:nvGrpSpPr>
        <p:grpSpPr>
          <a:xfrm>
            <a:off x="-2180981" y="2464541"/>
            <a:ext cx="13719834" cy="3969553"/>
            <a:chOff x="6299898" y="1579028"/>
            <a:chExt cx="19327018" cy="9276448"/>
          </a:xfrm>
        </p:grpSpPr>
        <p:sp>
          <p:nvSpPr>
            <p:cNvPr id="19" name="TextBox 18"/>
            <p:cNvSpPr txBox="1"/>
            <p:nvPr/>
          </p:nvSpPr>
          <p:spPr>
            <a:xfrm>
              <a:off x="17955083" y="7654848"/>
              <a:ext cx="7671833" cy="2670195"/>
            </a:xfrm>
            <a:prstGeom prst="rect">
              <a:avLst/>
            </a:prstGeom>
            <a:noFill/>
            <a:ln>
              <a:solidFill>
                <a:schemeClr val="bg1"/>
              </a:solidFill>
            </a:ln>
          </p:spPr>
          <p:txBody>
            <a:bodyPr wrap="square" lIns="34292" tIns="17146" rIns="34292" bIns="17146" rtlCol="0">
              <a:spAutoFit/>
            </a:bodyPr>
            <a:lstStyle/>
            <a:p>
              <a:pPr algn="ctr"/>
              <a:r>
                <a:rPr lang="id-ID" sz="7200" b="1" dirty="0" smtClean="0">
                  <a:solidFill>
                    <a:schemeClr val="bg1"/>
                  </a:solidFill>
                  <a:latin typeface="+mj-lt"/>
                  <a:cs typeface="Lato Regular"/>
                </a:rPr>
                <a:t>QUESTIONS?</a:t>
              </a:r>
              <a:endParaRPr lang="id-ID" sz="7200" b="1" dirty="0">
                <a:solidFill>
                  <a:schemeClr val="bg1"/>
                </a:solidFill>
                <a:latin typeface="+mj-lt"/>
                <a:cs typeface="Lato Regular"/>
              </a:endParaRPr>
            </a:p>
          </p:txBody>
        </p:sp>
        <p:sp>
          <p:nvSpPr>
            <p:cNvPr id="20" name="Rectangle 19"/>
            <p:cNvSpPr/>
            <p:nvPr/>
          </p:nvSpPr>
          <p:spPr>
            <a:xfrm>
              <a:off x="19145490" y="10743751"/>
              <a:ext cx="5356890" cy="111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261" tIns="17132" rIns="34261" bIns="17132" rtlCol="0" anchor="ctr"/>
            <a:lstStyle/>
            <a:p>
              <a:pPr algn="ctr"/>
              <a:endParaRPr lang="en-US" sz="1351" dirty="0">
                <a:solidFill>
                  <a:schemeClr val="accent2"/>
                </a:solidFill>
                <a:latin typeface="Open Sans Light"/>
              </a:endParaRPr>
            </a:p>
          </p:txBody>
        </p:sp>
        <p:sp>
          <p:nvSpPr>
            <p:cNvPr id="21" name="Subtitle 2"/>
            <p:cNvSpPr txBox="1">
              <a:spLocks/>
            </p:cNvSpPr>
            <p:nvPr/>
          </p:nvSpPr>
          <p:spPr>
            <a:xfrm>
              <a:off x="6299898" y="1579028"/>
              <a:ext cx="11655185" cy="839117"/>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163" dirty="0">
                <a:solidFill>
                  <a:schemeClr val="bg1"/>
                </a:solidFill>
                <a:latin typeface="Lato Light"/>
                <a:cs typeface="Lato Light"/>
              </a:endParaRPr>
            </a:p>
          </p:txBody>
        </p:sp>
      </p:grpSp>
    </p:spTree>
    <p:extLst>
      <p:ext uri="{BB962C8B-B14F-4D97-AF65-F5344CB8AC3E}">
        <p14:creationId xmlns:p14="http://schemas.microsoft.com/office/powerpoint/2010/main" val="1363972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60277" y="4621268"/>
            <a:ext cx="8273765" cy="1239568"/>
            <a:chOff x="6299898" y="598564"/>
            <a:chExt cx="11655185" cy="2896745"/>
          </a:xfrm>
        </p:grpSpPr>
        <p:sp>
          <p:nvSpPr>
            <p:cNvPr id="10" name="TextBox 9"/>
            <p:cNvSpPr txBox="1"/>
            <p:nvPr/>
          </p:nvSpPr>
          <p:spPr>
            <a:xfrm>
              <a:off x="8004890" y="598564"/>
              <a:ext cx="8158016" cy="2022876"/>
            </a:xfrm>
            <a:prstGeom prst="rect">
              <a:avLst/>
            </a:prstGeom>
            <a:noFill/>
            <a:ln>
              <a:solidFill>
                <a:schemeClr val="accent5">
                  <a:lumMod val="75000"/>
                </a:schemeClr>
              </a:solidFill>
            </a:ln>
          </p:spPr>
          <p:txBody>
            <a:bodyPr wrap="square" lIns="34292" tIns="17146" rIns="34292" bIns="17146" rtlCol="0">
              <a:spAutoFit/>
            </a:bodyPr>
            <a:lstStyle/>
            <a:p>
              <a:pPr algn="ctr"/>
              <a:r>
                <a:rPr lang="id-ID" sz="5400" b="1" dirty="0" err="1" smtClean="0">
                  <a:solidFill>
                    <a:srgbClr val="FF9300"/>
                  </a:solidFill>
                  <a:latin typeface="+mj-lt"/>
                  <a:cs typeface="Lato Regular"/>
                </a:rPr>
                <a:t>www.raa.asn.au</a:t>
              </a:r>
              <a:endParaRPr lang="id-ID" sz="5400" b="1" dirty="0">
                <a:solidFill>
                  <a:srgbClr val="FF9300"/>
                </a:solidFill>
                <a:latin typeface="+mj-lt"/>
                <a:cs typeface="Lato Regular"/>
              </a:endParaRPr>
            </a:p>
          </p:txBody>
        </p:sp>
        <p:sp>
          <p:nvSpPr>
            <p:cNvPr id="11" name="Rectangle 10"/>
            <p:cNvSpPr/>
            <p:nvPr/>
          </p:nvSpPr>
          <p:spPr>
            <a:xfrm flipV="1">
              <a:off x="9990721" y="3301910"/>
              <a:ext cx="4186352" cy="1933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4261" tIns="17132" rIns="34261" bIns="17132" rtlCol="0" anchor="ctr"/>
            <a:lstStyle/>
            <a:p>
              <a:pPr algn="ctr"/>
              <a:endParaRPr lang="en-US" sz="1351" dirty="0">
                <a:solidFill>
                  <a:schemeClr val="accent2"/>
                </a:solidFill>
                <a:latin typeface="Open Sans Light"/>
              </a:endParaRPr>
            </a:p>
          </p:txBody>
        </p:sp>
        <p:sp>
          <p:nvSpPr>
            <p:cNvPr id="12" name="Subtitle 2"/>
            <p:cNvSpPr txBox="1">
              <a:spLocks/>
            </p:cNvSpPr>
            <p:nvPr/>
          </p:nvSpPr>
          <p:spPr>
            <a:xfrm>
              <a:off x="6299898" y="1579028"/>
              <a:ext cx="11655185" cy="839117"/>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163" dirty="0">
                <a:solidFill>
                  <a:schemeClr val="bg1"/>
                </a:solidFill>
                <a:latin typeface="Lato Light"/>
                <a:cs typeface="Lato Light"/>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685" y="297579"/>
            <a:ext cx="5401056" cy="4032504"/>
          </a:xfrm>
          <a:prstGeom prst="rect">
            <a:avLst/>
          </a:prstGeom>
        </p:spPr>
      </p:pic>
    </p:spTree>
    <p:extLst>
      <p:ext uri="{BB962C8B-B14F-4D97-AF65-F5344CB8AC3E}">
        <p14:creationId xmlns:p14="http://schemas.microsoft.com/office/powerpoint/2010/main" val="1043067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127"/>
            <a:ext cx="12192000" cy="8066657"/>
          </a:xfrm>
          <a:prstGeom prst="rect">
            <a:avLst/>
          </a:prstGeom>
        </p:spPr>
      </p:pic>
      <p:grpSp>
        <p:nvGrpSpPr>
          <p:cNvPr id="18" name="Group 17"/>
          <p:cNvGrpSpPr/>
          <p:nvPr/>
        </p:nvGrpSpPr>
        <p:grpSpPr>
          <a:xfrm>
            <a:off x="653143" y="3495054"/>
            <a:ext cx="10885713" cy="2939040"/>
            <a:chOff x="4792289" y="1579028"/>
            <a:chExt cx="15334615" cy="6868242"/>
          </a:xfrm>
        </p:grpSpPr>
        <p:sp>
          <p:nvSpPr>
            <p:cNvPr id="19" name="TextBox 18"/>
            <p:cNvSpPr txBox="1"/>
            <p:nvPr/>
          </p:nvSpPr>
          <p:spPr>
            <a:xfrm>
              <a:off x="4792289" y="5411845"/>
              <a:ext cx="15334615" cy="2454423"/>
            </a:xfrm>
            <a:prstGeom prst="rect">
              <a:avLst/>
            </a:prstGeom>
            <a:noFill/>
            <a:ln>
              <a:solidFill>
                <a:schemeClr val="bg1"/>
              </a:solidFill>
            </a:ln>
          </p:spPr>
          <p:txBody>
            <a:bodyPr wrap="square" lIns="34292" tIns="17146" rIns="34292" bIns="17146" rtlCol="0">
              <a:spAutoFit/>
            </a:bodyPr>
            <a:lstStyle/>
            <a:p>
              <a:pPr algn="ctr"/>
              <a:r>
                <a:rPr lang="id-ID" sz="6600" b="1" dirty="0" err="1" smtClean="0">
                  <a:solidFill>
                    <a:schemeClr val="bg1"/>
                  </a:solidFill>
                  <a:latin typeface="+mj-lt"/>
                  <a:cs typeface="Lato Regular"/>
                </a:rPr>
                <a:t>Pre-flight</a:t>
              </a:r>
              <a:r>
                <a:rPr lang="id-ID" sz="6600" b="1" dirty="0" smtClean="0">
                  <a:solidFill>
                    <a:schemeClr val="bg1"/>
                  </a:solidFill>
                  <a:latin typeface="+mj-lt"/>
                  <a:cs typeface="Lato Regular"/>
                </a:rPr>
                <a:t> </a:t>
              </a:r>
              <a:r>
                <a:rPr lang="id-ID" sz="6600" b="1" dirty="0" err="1" smtClean="0">
                  <a:solidFill>
                    <a:schemeClr val="bg1"/>
                  </a:solidFill>
                  <a:latin typeface="+mj-lt"/>
                  <a:cs typeface="Lato Regular"/>
                </a:rPr>
                <a:t>Inspection</a:t>
              </a:r>
              <a:endParaRPr lang="id-ID" sz="6600" b="1" dirty="0">
                <a:solidFill>
                  <a:schemeClr val="bg1"/>
                </a:solidFill>
                <a:latin typeface="+mj-lt"/>
                <a:cs typeface="Lato Regular"/>
              </a:endParaRPr>
            </a:p>
          </p:txBody>
        </p:sp>
        <p:sp>
          <p:nvSpPr>
            <p:cNvPr id="20" name="Rectangle 19"/>
            <p:cNvSpPr/>
            <p:nvPr/>
          </p:nvSpPr>
          <p:spPr>
            <a:xfrm>
              <a:off x="8288582" y="8325384"/>
              <a:ext cx="8342031" cy="1218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261" tIns="17132" rIns="34261" bIns="17132" rtlCol="0" anchor="ctr"/>
            <a:lstStyle/>
            <a:p>
              <a:pPr algn="ctr"/>
              <a:endParaRPr lang="en-US" sz="1351" dirty="0">
                <a:solidFill>
                  <a:schemeClr val="accent2"/>
                </a:solidFill>
                <a:latin typeface="Open Sans Light"/>
              </a:endParaRPr>
            </a:p>
          </p:txBody>
        </p:sp>
        <p:sp>
          <p:nvSpPr>
            <p:cNvPr id="21" name="Subtitle 2"/>
            <p:cNvSpPr txBox="1">
              <a:spLocks/>
            </p:cNvSpPr>
            <p:nvPr/>
          </p:nvSpPr>
          <p:spPr>
            <a:xfrm>
              <a:off x="6299898" y="1579028"/>
              <a:ext cx="11655185" cy="839117"/>
            </a:xfrm>
            <a:prstGeom prst="rect">
              <a:avLst/>
            </a:prstGeom>
          </p:spPr>
          <p:txBody>
            <a:bodyPr vert="horz" lIns="81580" tIns="40790" rIns="81580" bIns="40790"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163" dirty="0">
                <a:solidFill>
                  <a:schemeClr val="bg1"/>
                </a:solidFill>
                <a:latin typeface="Lato Light"/>
                <a:cs typeface="Lato Light"/>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93" y="658054"/>
            <a:ext cx="3099993" cy="1072983"/>
          </a:xfrm>
          <a:prstGeom prst="rect">
            <a:avLst/>
          </a:prstGeom>
        </p:spPr>
      </p:pic>
    </p:spTree>
    <p:extLst>
      <p:ext uri="{BB962C8B-B14F-4D97-AF65-F5344CB8AC3E}">
        <p14:creationId xmlns:p14="http://schemas.microsoft.com/office/powerpoint/2010/main" val="2023640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60681" y="242652"/>
            <a:ext cx="10481469" cy="2139956"/>
            <a:chOff x="1690738" y="483017"/>
            <a:chExt cx="20962938" cy="2601067"/>
          </a:xfrm>
        </p:grpSpPr>
        <p:sp>
          <p:nvSpPr>
            <p:cNvPr id="60" name="TextBox 59"/>
            <p:cNvSpPr txBox="1"/>
            <p:nvPr/>
          </p:nvSpPr>
          <p:spPr>
            <a:xfrm>
              <a:off x="1690738" y="483017"/>
              <a:ext cx="20962938" cy="1066162"/>
            </a:xfrm>
            <a:prstGeom prst="rect">
              <a:avLst/>
            </a:prstGeom>
            <a:noFill/>
          </p:spPr>
          <p:txBody>
            <a:bodyPr wrap="square" lIns="45711" tIns="22856" rIns="45711" bIns="22856" rtlCol="0">
              <a:spAutoFit/>
            </a:bodyPr>
            <a:lstStyle/>
            <a:p>
              <a:pPr algn="ctr"/>
              <a:r>
                <a:rPr lang="id-ID" sz="5400" b="1" dirty="0" smtClean="0">
                  <a:solidFill>
                    <a:schemeClr val="tx2"/>
                  </a:solidFill>
                  <a:cs typeface="Lato Regular"/>
                </a:rPr>
                <a:t>AIM</a:t>
              </a:r>
              <a:endParaRPr lang="id-ID" sz="5400" b="1" dirty="0">
                <a:solidFill>
                  <a:schemeClr val="tx2"/>
                </a:solidFill>
                <a:cs typeface="Lato Regular"/>
              </a:endParaRPr>
            </a:p>
          </p:txBody>
        </p:sp>
        <p:sp>
          <p:nvSpPr>
            <p:cNvPr id="61" name="Rectangle 60"/>
            <p:cNvSpPr/>
            <p:nvPr/>
          </p:nvSpPr>
          <p:spPr>
            <a:xfrm flipV="1">
              <a:off x="10626874" y="1612228"/>
              <a:ext cx="3568464" cy="555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62" name="Subtitle 2"/>
            <p:cNvSpPr txBox="1">
              <a:spLocks/>
            </p:cNvSpPr>
            <p:nvPr/>
          </p:nvSpPr>
          <p:spPr>
            <a:xfrm>
              <a:off x="2784010" y="1238771"/>
              <a:ext cx="18680630" cy="1845313"/>
            </a:xfrm>
            <a:prstGeom prst="rect">
              <a:avLst/>
            </a:prstGeom>
          </p:spPr>
          <p:txBody>
            <a:bodyPr vert="horz" lIns="108745" tIns="54373" rIns="108745" bIns="54373"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2000" dirty="0">
                <a:solidFill>
                  <a:schemeClr val="accent1"/>
                </a:solidFill>
                <a:latin typeface="+mn-lt"/>
                <a:cs typeface="Lato Light"/>
              </a:endParaRPr>
            </a:p>
          </p:txBody>
        </p:sp>
      </p:grpSp>
      <p:grpSp>
        <p:nvGrpSpPr>
          <p:cNvPr id="10" name="Group 9"/>
          <p:cNvGrpSpPr/>
          <p:nvPr/>
        </p:nvGrpSpPr>
        <p:grpSpPr>
          <a:xfrm rot="10800000">
            <a:off x="860680" y="1416173"/>
            <a:ext cx="11331319" cy="5148945"/>
            <a:chOff x="1" y="4306270"/>
            <a:chExt cx="19682074" cy="5056767"/>
          </a:xfrm>
        </p:grpSpPr>
        <p:sp>
          <p:nvSpPr>
            <p:cNvPr id="12" name="Round Same Side Corner Rectangle 11"/>
            <p:cNvSpPr/>
            <p:nvPr/>
          </p:nvSpPr>
          <p:spPr>
            <a:xfrm rot="5400000">
              <a:off x="7264274" y="-2744215"/>
              <a:ext cx="4640836" cy="19169381"/>
            </a:xfrm>
            <a:prstGeom prst="round2SameRect">
              <a:avLst>
                <a:gd name="adj1" fmla="val 50000"/>
                <a:gd name="adj2" fmla="val 0"/>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000" dirty="0">
                <a:latin typeface="Lato Light"/>
              </a:endParaRPr>
            </a:p>
          </p:txBody>
        </p:sp>
        <p:sp>
          <p:nvSpPr>
            <p:cNvPr id="11" name="Round Same Side Corner Rectangle 10"/>
            <p:cNvSpPr/>
            <p:nvPr/>
          </p:nvSpPr>
          <p:spPr>
            <a:xfrm rot="5400000">
              <a:off x="7320329" y="-2998709"/>
              <a:ext cx="5056767" cy="19666725"/>
            </a:xfrm>
            <a:prstGeom prst="round2SameRect">
              <a:avLst>
                <a:gd name="adj1" fmla="val 50000"/>
                <a:gd name="adj2" fmla="val 0"/>
              </a:avLst>
            </a:prstGeom>
            <a:solidFill>
              <a:schemeClr val="accent1">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000" dirty="0">
                <a:latin typeface="Lato Light"/>
              </a:endParaRPr>
            </a:p>
          </p:txBody>
        </p:sp>
      </p:grpSp>
      <p:sp>
        <p:nvSpPr>
          <p:cNvPr id="95" name="TextBox 94"/>
          <p:cNvSpPr txBox="1"/>
          <p:nvPr/>
        </p:nvSpPr>
        <p:spPr>
          <a:xfrm>
            <a:off x="1881694" y="2267334"/>
            <a:ext cx="9816054" cy="3434768"/>
          </a:xfrm>
          <a:prstGeom prst="rect">
            <a:avLst/>
          </a:prstGeom>
          <a:noFill/>
        </p:spPr>
        <p:txBody>
          <a:bodyPr wrap="square" lIns="109710" tIns="54855" rIns="109710" bIns="54855" rtlCol="0">
            <a:spAutoFit/>
          </a:bodyPr>
          <a:lstStyle/>
          <a:p>
            <a:pPr algn="r"/>
            <a:r>
              <a:rPr lang="en-US" sz="5400" b="1" dirty="0" smtClean="0">
                <a:solidFill>
                  <a:schemeClr val="bg1"/>
                </a:solidFill>
              </a:rPr>
              <a:t>To determine the airworthiness of the aircraft for flight based on regulatory and operational requirements.</a:t>
            </a:r>
            <a:endParaRPr lang="en-US" sz="5400" b="1" dirty="0">
              <a:solidFill>
                <a:schemeClr val="bg1"/>
              </a:solidFill>
            </a:endParaRPr>
          </a:p>
        </p:txBody>
      </p:sp>
    </p:spTree>
    <p:extLst>
      <p:ext uri="{BB962C8B-B14F-4D97-AF65-F5344CB8AC3E}">
        <p14:creationId xmlns:p14="http://schemas.microsoft.com/office/powerpoint/2010/main" val="274867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860681" y="242652"/>
            <a:ext cx="10481469" cy="877155"/>
          </a:xfrm>
          <a:prstGeom prst="rect">
            <a:avLst/>
          </a:prstGeom>
          <a:noFill/>
        </p:spPr>
        <p:txBody>
          <a:bodyPr wrap="square" lIns="45711" tIns="22856" rIns="45711" bIns="22856" rtlCol="0">
            <a:spAutoFit/>
          </a:bodyPr>
          <a:lstStyle/>
          <a:p>
            <a:pPr algn="ctr"/>
            <a:r>
              <a:rPr lang="id-ID" sz="5400" b="1" dirty="0" smtClean="0">
                <a:solidFill>
                  <a:schemeClr val="accent1">
                    <a:lumMod val="50000"/>
                  </a:schemeClr>
                </a:solidFill>
                <a:cs typeface="Lato Regular"/>
              </a:rPr>
              <a:t>APPLICATION</a:t>
            </a:r>
            <a:endParaRPr lang="id-ID" sz="5400" b="1" dirty="0">
              <a:solidFill>
                <a:schemeClr val="accent1">
                  <a:lumMod val="50000"/>
                </a:schemeClr>
              </a:solidFill>
              <a:cs typeface="Lato Regular"/>
            </a:endParaRPr>
          </a:p>
        </p:txBody>
      </p:sp>
      <p:sp>
        <p:nvSpPr>
          <p:cNvPr id="95" name="TextBox 94"/>
          <p:cNvSpPr txBox="1"/>
          <p:nvPr/>
        </p:nvSpPr>
        <p:spPr>
          <a:xfrm>
            <a:off x="859779" y="2398142"/>
            <a:ext cx="10482371" cy="2091324"/>
          </a:xfrm>
          <a:prstGeom prst="rect">
            <a:avLst/>
          </a:prstGeom>
          <a:noFill/>
        </p:spPr>
        <p:txBody>
          <a:bodyPr wrap="square" lIns="109710" tIns="54855" rIns="109710" bIns="54855" rtlCol="0">
            <a:spAutoFit/>
          </a:bodyPr>
          <a:lstStyle/>
          <a:p>
            <a:pPr algn="ctr">
              <a:lnSpc>
                <a:spcPct val="110000"/>
              </a:lnSpc>
            </a:pPr>
            <a:r>
              <a:rPr lang="en-US" sz="6000" b="1" dirty="0" smtClean="0">
                <a:solidFill>
                  <a:schemeClr val="tx2"/>
                </a:solidFill>
                <a:cs typeface="Lato Light"/>
              </a:rPr>
              <a:t>Before </a:t>
            </a:r>
            <a:r>
              <a:rPr lang="en-US" sz="6000" b="1" smtClean="0">
                <a:solidFill>
                  <a:schemeClr val="tx2"/>
                </a:solidFill>
                <a:cs typeface="Lato Light"/>
              </a:rPr>
              <a:t>first flight of the day and any command flight</a:t>
            </a:r>
            <a:endParaRPr lang="en-US" sz="6000" dirty="0">
              <a:cs typeface="Lato Light"/>
            </a:endParaRPr>
          </a:p>
        </p:txBody>
      </p:sp>
      <p:sp>
        <p:nvSpPr>
          <p:cNvPr id="20" name="Rectangle 19"/>
          <p:cNvSpPr/>
          <p:nvPr/>
        </p:nvSpPr>
        <p:spPr>
          <a:xfrm flipV="1">
            <a:off x="5328749" y="1171679"/>
            <a:ext cx="1784232"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Tree>
    <p:extLst>
      <p:ext uri="{BB962C8B-B14F-4D97-AF65-F5344CB8AC3E}">
        <p14:creationId xmlns:p14="http://schemas.microsoft.com/office/powerpoint/2010/main" val="9505357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498" y="1791485"/>
            <a:ext cx="10885713" cy="2743061"/>
          </a:xfrm>
          <a:prstGeom prst="rect">
            <a:avLst/>
          </a:prstGeom>
          <a:noFill/>
          <a:ln>
            <a:solidFill>
              <a:srgbClr val="FF9300"/>
            </a:solidFill>
          </a:ln>
        </p:spPr>
        <p:txBody>
          <a:bodyPr wrap="square" lIns="34292" tIns="17146" rIns="34292" bIns="17146" rtlCol="0">
            <a:spAutoFit/>
          </a:bodyPr>
          <a:lstStyle/>
          <a:p>
            <a:pPr algn="ctr"/>
            <a:r>
              <a:rPr lang="id-ID" sz="8800" b="1" smtClean="0">
                <a:solidFill>
                  <a:srgbClr val="FF9300"/>
                </a:solidFill>
                <a:latin typeface="+mj-lt"/>
                <a:cs typeface="Lato Regular"/>
              </a:rPr>
              <a:t>UNDERPINNING THEORY</a:t>
            </a:r>
            <a:endParaRPr lang="id-ID" sz="8800" b="1" dirty="0">
              <a:solidFill>
                <a:srgbClr val="FF9300"/>
              </a:solidFill>
              <a:latin typeface="+mj-lt"/>
              <a:cs typeface="Lato Regular"/>
            </a:endParaRPr>
          </a:p>
        </p:txBody>
      </p:sp>
      <p:sp>
        <p:nvSpPr>
          <p:cNvPr id="5" name="Rectangle 4"/>
          <p:cNvSpPr/>
          <p:nvPr/>
        </p:nvSpPr>
        <p:spPr>
          <a:xfrm>
            <a:off x="3166441" y="4842931"/>
            <a:ext cx="5921828" cy="52157"/>
          </a:xfrm>
          <a:prstGeom prst="rect">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lIns="34261" tIns="17132" rIns="34261" bIns="17132" rtlCol="0" anchor="ctr"/>
          <a:lstStyle/>
          <a:p>
            <a:pPr algn="ctr"/>
            <a:endParaRPr lang="en-US" sz="1351" dirty="0">
              <a:solidFill>
                <a:schemeClr val="accent2"/>
              </a:solidFill>
              <a:latin typeface="Open Sans Light"/>
            </a:endParaRPr>
          </a:p>
        </p:txBody>
      </p:sp>
    </p:spTree>
    <p:extLst>
      <p:ext uri="{BB962C8B-B14F-4D97-AF65-F5344CB8AC3E}">
        <p14:creationId xmlns:p14="http://schemas.microsoft.com/office/powerpoint/2010/main" val="19433348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40972" y="1681981"/>
            <a:ext cx="9976758" cy="3767167"/>
          </a:xfrm>
          <a:prstGeom prst="rect">
            <a:avLst/>
          </a:prstGeom>
          <a:noFill/>
        </p:spPr>
        <p:txBody>
          <a:bodyPr wrap="square" lIns="109710" tIns="54855" rIns="109710" bIns="54855" rtlCol="0">
            <a:spAutoFit/>
          </a:bodyPr>
          <a:lstStyle/>
          <a:p>
            <a:pPr>
              <a:lnSpc>
                <a:spcPct val="110000"/>
              </a:lnSpc>
            </a:pPr>
            <a:r>
              <a:rPr lang="en-US" sz="3600" b="1" dirty="0" smtClean="0">
                <a:solidFill>
                  <a:srgbClr val="FF9300"/>
                </a:solidFill>
                <a:cs typeface="Lato Light"/>
              </a:rPr>
              <a:t>Aim: </a:t>
            </a:r>
            <a:r>
              <a:rPr lang="en-US" sz="3600" b="1" dirty="0" smtClean="0">
                <a:solidFill>
                  <a:schemeClr val="tx2"/>
                </a:solidFill>
                <a:cs typeface="Lato Light"/>
              </a:rPr>
              <a:t>The pre-flight inspection is a mandatory function to be carried out by the command pilot in order to determine the airworthiness of the aircraft for the intended flight. The aircraft POH is the reference document or the RAAus Technical </a:t>
            </a:r>
            <a:r>
              <a:rPr lang="en-US" sz="3600" b="1" dirty="0">
                <a:solidFill>
                  <a:schemeClr val="tx2"/>
                </a:solidFill>
                <a:cs typeface="Lato Light"/>
              </a:rPr>
              <a:t>M</a:t>
            </a:r>
            <a:r>
              <a:rPr lang="en-US" sz="3600" b="1" dirty="0" smtClean="0">
                <a:solidFill>
                  <a:schemeClr val="tx2"/>
                </a:solidFill>
                <a:cs typeface="Lato Light"/>
              </a:rPr>
              <a:t>anual if no POH exists.</a:t>
            </a:r>
            <a:endParaRPr lang="en-US" sz="3600" dirty="0">
              <a:cs typeface="Lato Light"/>
            </a:endParaRPr>
          </a:p>
        </p:txBody>
      </p:sp>
    </p:spTree>
    <p:extLst>
      <p:ext uri="{BB962C8B-B14F-4D97-AF65-F5344CB8AC3E}">
        <p14:creationId xmlns:p14="http://schemas.microsoft.com/office/powerpoint/2010/main" val="1296811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val 92"/>
          <p:cNvSpPr/>
          <p:nvPr/>
        </p:nvSpPr>
        <p:spPr bwMode="auto">
          <a:xfrm>
            <a:off x="1146097" y="1127497"/>
            <a:ext cx="524090" cy="524227"/>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106" name="Oval 105"/>
          <p:cNvSpPr/>
          <p:nvPr/>
        </p:nvSpPr>
        <p:spPr bwMode="auto">
          <a:xfrm>
            <a:off x="1144587" y="344411"/>
            <a:ext cx="525600" cy="52560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18" name="TextBox 17"/>
          <p:cNvSpPr txBox="1"/>
          <p:nvPr/>
        </p:nvSpPr>
        <p:spPr>
          <a:xfrm>
            <a:off x="2103690" y="312355"/>
            <a:ext cx="9832494" cy="517046"/>
          </a:xfrm>
          <a:prstGeom prst="rect">
            <a:avLst/>
          </a:prstGeom>
          <a:noFill/>
        </p:spPr>
        <p:txBody>
          <a:bodyPr wrap="square" lIns="109710" tIns="54855" rIns="109710" bIns="54855" rtlCol="0">
            <a:spAutoFit/>
          </a:bodyPr>
          <a:lstStyle/>
          <a:p>
            <a:pPr>
              <a:lnSpc>
                <a:spcPct val="110000"/>
              </a:lnSpc>
            </a:pPr>
            <a:r>
              <a:rPr lang="en-US" sz="2400" b="1" dirty="0" smtClean="0">
                <a:solidFill>
                  <a:schemeClr val="tx2"/>
                </a:solidFill>
                <a:cs typeface="Lato Light"/>
              </a:rPr>
              <a:t>Each inspection element can be assessed using a short acronym of </a:t>
            </a:r>
            <a:r>
              <a:rPr lang="en-US" sz="2400" b="1" dirty="0" smtClean="0">
                <a:solidFill>
                  <a:srgbClr val="FF9300"/>
                </a:solidFill>
                <a:cs typeface="Lato Light"/>
              </a:rPr>
              <a:t>3 C’s:</a:t>
            </a:r>
            <a:endParaRPr lang="en-US" sz="2400" dirty="0">
              <a:solidFill>
                <a:srgbClr val="FF9300"/>
              </a:solidFill>
              <a:cs typeface="Lato Light"/>
            </a:endParaRPr>
          </a:p>
        </p:txBody>
      </p:sp>
      <p:sp>
        <p:nvSpPr>
          <p:cNvPr id="19" name="TextBox 18"/>
          <p:cNvSpPr txBox="1"/>
          <p:nvPr/>
        </p:nvSpPr>
        <p:spPr>
          <a:xfrm>
            <a:off x="2103690" y="1141249"/>
            <a:ext cx="9260986" cy="496721"/>
          </a:xfrm>
          <a:prstGeom prst="rect">
            <a:avLst/>
          </a:prstGeom>
          <a:noFill/>
        </p:spPr>
        <p:txBody>
          <a:bodyPr wrap="square" lIns="109710" tIns="54855" rIns="109710" bIns="54855" rtlCol="0">
            <a:spAutoFit/>
          </a:bodyPr>
          <a:lstStyle/>
          <a:p>
            <a:pPr>
              <a:lnSpc>
                <a:spcPct val="110000"/>
              </a:lnSpc>
            </a:pPr>
            <a:r>
              <a:rPr lang="en-US" sz="2400" b="1" dirty="0" smtClean="0">
                <a:solidFill>
                  <a:srgbClr val="FF9300"/>
                </a:solidFill>
                <a:cs typeface="Lato Light"/>
              </a:rPr>
              <a:t>Correct</a:t>
            </a:r>
            <a:r>
              <a:rPr lang="en-US" sz="2400" b="1" dirty="0" smtClean="0">
                <a:solidFill>
                  <a:schemeClr val="tx2"/>
                </a:solidFill>
                <a:cs typeface="Lato Light"/>
              </a:rPr>
              <a:t> operation and assembly</a:t>
            </a:r>
            <a:endParaRPr lang="en-US" sz="2400" dirty="0">
              <a:cs typeface="Lato Light"/>
            </a:endParaRPr>
          </a:p>
        </p:txBody>
      </p:sp>
      <p:sp>
        <p:nvSpPr>
          <p:cNvPr id="10" name="TextBox 9"/>
          <p:cNvSpPr txBox="1"/>
          <p:nvPr/>
        </p:nvSpPr>
        <p:spPr>
          <a:xfrm>
            <a:off x="2103690" y="1933355"/>
            <a:ext cx="9097701" cy="496721"/>
          </a:xfrm>
          <a:prstGeom prst="rect">
            <a:avLst/>
          </a:prstGeom>
          <a:noFill/>
        </p:spPr>
        <p:txBody>
          <a:bodyPr wrap="square" lIns="109710" tIns="54855" rIns="109710" bIns="54855" rtlCol="0">
            <a:spAutoFit/>
          </a:bodyPr>
          <a:lstStyle/>
          <a:p>
            <a:pPr>
              <a:lnSpc>
                <a:spcPct val="110000"/>
              </a:lnSpc>
            </a:pPr>
            <a:r>
              <a:rPr lang="en-US" sz="2400" b="1" dirty="0" smtClean="0">
                <a:solidFill>
                  <a:srgbClr val="FF9300"/>
                </a:solidFill>
                <a:cs typeface="Lato Light"/>
              </a:rPr>
              <a:t>Condition </a:t>
            </a:r>
            <a:r>
              <a:rPr lang="en-US" sz="2400" b="1" dirty="0" smtClean="0">
                <a:solidFill>
                  <a:schemeClr val="tx2"/>
                </a:solidFill>
                <a:cs typeface="Lato Light"/>
              </a:rPr>
              <a:t>determined as airworthy</a:t>
            </a:r>
            <a:endParaRPr lang="en-US" sz="2400" dirty="0">
              <a:cs typeface="Lato Light"/>
            </a:endParaRPr>
          </a:p>
        </p:txBody>
      </p:sp>
      <p:sp>
        <p:nvSpPr>
          <p:cNvPr id="11" name="Oval 10"/>
          <p:cNvSpPr/>
          <p:nvPr/>
        </p:nvSpPr>
        <p:spPr bwMode="auto">
          <a:xfrm>
            <a:off x="1146097" y="1919603"/>
            <a:ext cx="524090" cy="524227"/>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12" name="TextBox 11"/>
          <p:cNvSpPr txBox="1"/>
          <p:nvPr/>
        </p:nvSpPr>
        <p:spPr>
          <a:xfrm>
            <a:off x="2103690" y="2711838"/>
            <a:ext cx="9097701" cy="496721"/>
          </a:xfrm>
          <a:prstGeom prst="rect">
            <a:avLst/>
          </a:prstGeom>
          <a:noFill/>
        </p:spPr>
        <p:txBody>
          <a:bodyPr wrap="square" lIns="109710" tIns="54855" rIns="109710" bIns="54855" rtlCol="0">
            <a:spAutoFit/>
          </a:bodyPr>
          <a:lstStyle/>
          <a:p>
            <a:pPr>
              <a:lnSpc>
                <a:spcPct val="110000"/>
              </a:lnSpc>
            </a:pPr>
            <a:r>
              <a:rPr lang="en-US" sz="2400" b="1" dirty="0" smtClean="0">
                <a:solidFill>
                  <a:srgbClr val="FF9300"/>
                </a:solidFill>
                <a:cs typeface="Lato Light"/>
              </a:rPr>
              <a:t>Change in </a:t>
            </a:r>
            <a:r>
              <a:rPr lang="en-US" sz="2400" b="1" dirty="0" smtClean="0">
                <a:solidFill>
                  <a:schemeClr val="tx2"/>
                </a:solidFill>
                <a:cs typeface="Lato Light"/>
              </a:rPr>
              <a:t>condition or integrity from known standard</a:t>
            </a:r>
            <a:endParaRPr lang="en-US" sz="2400" dirty="0">
              <a:cs typeface="Lato Light"/>
            </a:endParaRPr>
          </a:p>
        </p:txBody>
      </p:sp>
      <p:sp>
        <p:nvSpPr>
          <p:cNvPr id="13" name="TextBox 12"/>
          <p:cNvSpPr txBox="1"/>
          <p:nvPr/>
        </p:nvSpPr>
        <p:spPr>
          <a:xfrm>
            <a:off x="2103690" y="3549716"/>
            <a:ext cx="9097701" cy="496721"/>
          </a:xfrm>
          <a:prstGeom prst="rect">
            <a:avLst/>
          </a:prstGeom>
          <a:noFill/>
        </p:spPr>
        <p:txBody>
          <a:bodyPr wrap="square" lIns="109710" tIns="54855" rIns="109710" bIns="54855" rtlCol="0">
            <a:spAutoFit/>
          </a:bodyPr>
          <a:lstStyle/>
          <a:p>
            <a:pPr>
              <a:lnSpc>
                <a:spcPct val="110000"/>
              </a:lnSpc>
            </a:pPr>
            <a:r>
              <a:rPr lang="en-US" sz="2400" b="1" dirty="0" smtClean="0">
                <a:solidFill>
                  <a:schemeClr val="tx2"/>
                </a:solidFill>
                <a:cs typeface="Lato Light"/>
              </a:rPr>
              <a:t>CAR 1998 Schedule 5</a:t>
            </a:r>
            <a:endParaRPr lang="en-US" sz="2400" dirty="0">
              <a:cs typeface="Lato Light"/>
            </a:endParaRPr>
          </a:p>
        </p:txBody>
      </p:sp>
      <p:sp>
        <p:nvSpPr>
          <p:cNvPr id="15" name="TextBox 14"/>
          <p:cNvSpPr txBox="1"/>
          <p:nvPr/>
        </p:nvSpPr>
        <p:spPr>
          <a:xfrm>
            <a:off x="2103690" y="4356931"/>
            <a:ext cx="9097701" cy="496721"/>
          </a:xfrm>
          <a:prstGeom prst="rect">
            <a:avLst/>
          </a:prstGeom>
          <a:noFill/>
        </p:spPr>
        <p:txBody>
          <a:bodyPr wrap="square" lIns="109710" tIns="54855" rIns="109710" bIns="54855" rtlCol="0">
            <a:spAutoFit/>
          </a:bodyPr>
          <a:lstStyle/>
          <a:p>
            <a:pPr>
              <a:lnSpc>
                <a:spcPct val="110000"/>
              </a:lnSpc>
            </a:pPr>
            <a:r>
              <a:rPr lang="en-US" sz="2400" b="1" smtClean="0">
                <a:solidFill>
                  <a:schemeClr val="tx2"/>
                </a:solidFill>
                <a:cs typeface="Lato Light"/>
              </a:rPr>
              <a:t>CAR 42B and CAAP</a:t>
            </a:r>
            <a:endParaRPr lang="en-US" sz="2400" dirty="0">
              <a:cs typeface="Lato Light"/>
            </a:endParaRPr>
          </a:p>
        </p:txBody>
      </p:sp>
      <p:sp>
        <p:nvSpPr>
          <p:cNvPr id="16" name="TextBox 15"/>
          <p:cNvSpPr txBox="1"/>
          <p:nvPr/>
        </p:nvSpPr>
        <p:spPr>
          <a:xfrm>
            <a:off x="2103690" y="5134885"/>
            <a:ext cx="9097701" cy="496721"/>
          </a:xfrm>
          <a:prstGeom prst="rect">
            <a:avLst/>
          </a:prstGeom>
          <a:noFill/>
        </p:spPr>
        <p:txBody>
          <a:bodyPr wrap="square" lIns="109710" tIns="54855" rIns="109710" bIns="54855" rtlCol="0">
            <a:spAutoFit/>
          </a:bodyPr>
          <a:lstStyle/>
          <a:p>
            <a:pPr>
              <a:lnSpc>
                <a:spcPct val="110000"/>
              </a:lnSpc>
            </a:pPr>
            <a:r>
              <a:rPr lang="en-US" sz="2400" b="1" dirty="0" smtClean="0">
                <a:solidFill>
                  <a:schemeClr val="tx2"/>
                </a:solidFill>
                <a:cs typeface="Lato Light"/>
              </a:rPr>
              <a:t>Aeroplane Flight &amp; Maintenance Manuals</a:t>
            </a:r>
            <a:endParaRPr lang="en-US" sz="2400" dirty="0">
              <a:cs typeface="Lato Light"/>
            </a:endParaRPr>
          </a:p>
        </p:txBody>
      </p:sp>
      <p:sp>
        <p:nvSpPr>
          <p:cNvPr id="17" name="TextBox 16"/>
          <p:cNvSpPr txBox="1"/>
          <p:nvPr/>
        </p:nvSpPr>
        <p:spPr>
          <a:xfrm>
            <a:off x="2103690" y="5957696"/>
            <a:ext cx="9097701" cy="496721"/>
          </a:xfrm>
          <a:prstGeom prst="rect">
            <a:avLst/>
          </a:prstGeom>
          <a:noFill/>
        </p:spPr>
        <p:txBody>
          <a:bodyPr wrap="square" lIns="109710" tIns="54855" rIns="109710" bIns="54855" rtlCol="0">
            <a:spAutoFit/>
          </a:bodyPr>
          <a:lstStyle/>
          <a:p>
            <a:pPr>
              <a:lnSpc>
                <a:spcPct val="110000"/>
              </a:lnSpc>
            </a:pPr>
            <a:r>
              <a:rPr lang="en-US" sz="2400" b="1" dirty="0" smtClean="0">
                <a:solidFill>
                  <a:schemeClr val="tx2"/>
                </a:solidFill>
                <a:cs typeface="Lato Light"/>
              </a:rPr>
              <a:t>RAAus Operations and Technical Manuals</a:t>
            </a:r>
            <a:endParaRPr lang="en-US" sz="2400" dirty="0">
              <a:cs typeface="Lato Light"/>
            </a:endParaRPr>
          </a:p>
        </p:txBody>
      </p:sp>
      <p:sp>
        <p:nvSpPr>
          <p:cNvPr id="20" name="Oval 19"/>
          <p:cNvSpPr/>
          <p:nvPr/>
        </p:nvSpPr>
        <p:spPr bwMode="auto">
          <a:xfrm>
            <a:off x="1146097" y="2698086"/>
            <a:ext cx="524090" cy="52422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21" name="Oval 20"/>
          <p:cNvSpPr/>
          <p:nvPr/>
        </p:nvSpPr>
        <p:spPr bwMode="auto">
          <a:xfrm>
            <a:off x="1144587" y="3542532"/>
            <a:ext cx="524090" cy="52422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22" name="Oval 21"/>
          <p:cNvSpPr/>
          <p:nvPr/>
        </p:nvSpPr>
        <p:spPr bwMode="auto">
          <a:xfrm>
            <a:off x="1170791" y="4343179"/>
            <a:ext cx="524090" cy="524227"/>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23" name="Oval 22"/>
          <p:cNvSpPr/>
          <p:nvPr/>
        </p:nvSpPr>
        <p:spPr bwMode="auto">
          <a:xfrm>
            <a:off x="1175464" y="5121133"/>
            <a:ext cx="524090" cy="524227"/>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24" name="Oval 23"/>
          <p:cNvSpPr/>
          <p:nvPr/>
        </p:nvSpPr>
        <p:spPr bwMode="auto">
          <a:xfrm>
            <a:off x="1170791" y="5943944"/>
            <a:ext cx="524090" cy="52422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Tree>
    <p:extLst>
      <p:ext uri="{BB962C8B-B14F-4D97-AF65-F5344CB8AC3E}">
        <p14:creationId xmlns:p14="http://schemas.microsoft.com/office/powerpoint/2010/main" val="1576590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5878424"/>
            <a:ext cx="12192000" cy="528845"/>
          </a:xfrm>
          <a:prstGeom prst="rect">
            <a:avLst/>
          </a:prstGeom>
          <a:noFill/>
        </p:spPr>
        <p:txBody>
          <a:bodyPr wrap="square" lIns="109710" tIns="54855" rIns="109710" bIns="54855" rtlCol="0">
            <a:spAutoFit/>
          </a:bodyPr>
          <a:lstStyle/>
          <a:p>
            <a:pPr algn="ctr">
              <a:lnSpc>
                <a:spcPct val="110000"/>
              </a:lnSpc>
            </a:pPr>
            <a:r>
              <a:rPr lang="en-US" sz="2600" b="1" dirty="0" smtClean="0">
                <a:solidFill>
                  <a:schemeClr val="tx2"/>
                </a:solidFill>
                <a:cs typeface="Lato Light"/>
              </a:rPr>
              <a:t>Pre-flight should follow a consistent flow process, example above from aircraft POH</a:t>
            </a:r>
            <a:endParaRPr lang="en-US" sz="2600" dirty="0">
              <a:cs typeface="Lato Ligh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5600"/>
            <a:ext cx="6553200" cy="5219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14191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501" y="2241429"/>
            <a:ext cx="10885713" cy="1388844"/>
          </a:xfrm>
          <a:prstGeom prst="rect">
            <a:avLst/>
          </a:prstGeom>
          <a:noFill/>
          <a:ln>
            <a:solidFill>
              <a:srgbClr val="FF9300"/>
            </a:solidFill>
          </a:ln>
        </p:spPr>
        <p:txBody>
          <a:bodyPr wrap="square" lIns="34292" tIns="17146" rIns="34292" bIns="17146" rtlCol="0">
            <a:spAutoFit/>
          </a:bodyPr>
          <a:lstStyle/>
          <a:p>
            <a:pPr algn="ctr"/>
            <a:r>
              <a:rPr lang="id-ID" sz="8800" b="1" dirty="0" smtClean="0">
                <a:solidFill>
                  <a:srgbClr val="FF9300"/>
                </a:solidFill>
                <a:latin typeface="+mj-lt"/>
                <a:cs typeface="Lato Regular"/>
              </a:rPr>
              <a:t>FLIGHT EXERCISE</a:t>
            </a:r>
            <a:endParaRPr lang="id-ID" sz="8800" b="1" dirty="0">
              <a:solidFill>
                <a:srgbClr val="FF9300"/>
              </a:solidFill>
              <a:latin typeface="+mj-lt"/>
              <a:cs typeface="Lato Regular"/>
            </a:endParaRPr>
          </a:p>
        </p:txBody>
      </p:sp>
      <p:sp>
        <p:nvSpPr>
          <p:cNvPr id="5" name="Rectangle 4"/>
          <p:cNvSpPr/>
          <p:nvPr/>
        </p:nvSpPr>
        <p:spPr>
          <a:xfrm>
            <a:off x="3166443" y="3957559"/>
            <a:ext cx="5921828" cy="52157"/>
          </a:xfrm>
          <a:prstGeom prst="rect">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lIns="34261" tIns="17132" rIns="34261" bIns="17132" rtlCol="0" anchor="ctr"/>
          <a:lstStyle/>
          <a:p>
            <a:pPr algn="ctr"/>
            <a:endParaRPr lang="en-US" sz="1351" dirty="0">
              <a:solidFill>
                <a:schemeClr val="accent2"/>
              </a:solidFill>
              <a:latin typeface="Open Sans Light"/>
            </a:endParaRPr>
          </a:p>
        </p:txBody>
      </p:sp>
    </p:spTree>
    <p:extLst>
      <p:ext uri="{BB962C8B-B14F-4D97-AF65-F5344CB8AC3E}">
        <p14:creationId xmlns:p14="http://schemas.microsoft.com/office/powerpoint/2010/main" val="17782282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3818</TotalTime>
  <Words>362</Words>
  <Application>Microsoft Macintosh PowerPoint</Application>
  <PresentationFormat>Widescreen</PresentationFormat>
  <Paragraphs>47</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Lato Black</vt:lpstr>
      <vt:lpstr>Lato Light</vt:lpstr>
      <vt:lpstr>Lato Regular</vt:lpstr>
      <vt:lpstr>ＭＳ Ｐゴシック</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Wilson</dc:creator>
  <cp:lastModifiedBy>Hayley Wilson</cp:lastModifiedBy>
  <cp:revision>123</cp:revision>
  <dcterms:created xsi:type="dcterms:W3CDTF">2016-08-01T07:24:16Z</dcterms:created>
  <dcterms:modified xsi:type="dcterms:W3CDTF">2017-03-08T22:54:25Z</dcterms:modified>
</cp:coreProperties>
</file>