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57" r:id="rId3"/>
    <p:sldId id="287" r:id="rId4"/>
    <p:sldId id="271" r:id="rId5"/>
    <p:sldId id="29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90" r:id="rId17"/>
    <p:sldId id="289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9B49"/>
    <a:srgbClr val="BA7CEF"/>
    <a:srgbClr val="86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0"/>
    <p:restoredTop sz="94655"/>
  </p:normalViewPr>
  <p:slideViewPr>
    <p:cSldViewPr snapToGrid="0" snapToObjects="1">
      <p:cViewPr varScale="1">
        <p:scale>
          <a:sx n="78" d="100"/>
          <a:sy n="78" d="100"/>
        </p:scale>
        <p:origin x="64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9F43-324F-404E-AA46-6D655D6067A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6F756-C8B2-1947-BA75-F3A7F39E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0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5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57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14958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6498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1E48-B498-5F43-B33B-0CF22CC7A778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10" y="0"/>
            <a:ext cx="12746766" cy="7170056"/>
          </a:xfrm>
          <a:prstGeom prst="rect">
            <a:avLst/>
          </a:prstGeom>
        </p:spPr>
      </p:pic>
      <p:sp>
        <p:nvSpPr>
          <p:cNvPr id="36" name="Rectangle 35"/>
          <p:cNvSpPr>
            <a:spLocks noChangeAspect="1"/>
          </p:cNvSpPr>
          <p:nvPr/>
        </p:nvSpPr>
        <p:spPr>
          <a:xfrm>
            <a:off x="-415635" y="1"/>
            <a:ext cx="12767291" cy="717005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8000">
                <a:schemeClr val="accent1">
                  <a:lumMod val="50000"/>
                  <a:alpha val="60000"/>
                </a:schemeClr>
              </a:gs>
            </a:gsLst>
            <a:lin ang="33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>
              <a:latin typeface="Lato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52" y="809827"/>
            <a:ext cx="7456642" cy="55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spect="1"/>
          </p:cNvSpPr>
          <p:nvPr/>
        </p:nvSpPr>
        <p:spPr>
          <a:xfrm>
            <a:off x="0" y="0"/>
            <a:ext cx="6807200" cy="6858000"/>
          </a:xfrm>
          <a:prstGeom prst="rect">
            <a:avLst/>
          </a:prstGeom>
          <a:gradFill flip="none" rotWithShape="1">
            <a:gsLst>
              <a:gs pos="0">
                <a:srgbClr val="FF9300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1000" dirty="0">
              <a:latin typeface="Lato Ligh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8966" y="142687"/>
            <a:ext cx="6070862" cy="911673"/>
            <a:chOff x="6922806" y="462814"/>
            <a:chExt cx="13834998" cy="1031958"/>
          </a:xfrm>
        </p:grpSpPr>
        <p:sp>
          <p:nvSpPr>
            <p:cNvPr id="53" name="TextBox 52"/>
            <p:cNvSpPr txBox="1"/>
            <p:nvPr/>
          </p:nvSpPr>
          <p:spPr>
            <a:xfrm>
              <a:off x="6922806" y="462814"/>
              <a:ext cx="13834998" cy="818694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ON THE GROUND</a:t>
              </a:r>
              <a:endParaRPr lang="id-ID" sz="4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11926280" y="1443021"/>
              <a:ext cx="4377462" cy="51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6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1915886"/>
            <a:ext cx="5348103" cy="27104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966" y="1509806"/>
            <a:ext cx="6303091" cy="434270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Lato Light"/>
              </a:rPr>
              <a:t>Control speed with throttle and brakes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Lato Light"/>
              </a:rPr>
              <a:t>One hand on control column and other on throttle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  <a:cs typeface="Lato Light"/>
              </a:rPr>
              <a:t>Dual controls fitted</a:t>
            </a: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chemeClr val="bg1"/>
              </a:solidFill>
              <a:cs typeface="Lato Light"/>
            </a:endParaRPr>
          </a:p>
          <a:p>
            <a:pPr>
              <a:lnSpc>
                <a:spcPct val="110000"/>
              </a:lnSpc>
            </a:pPr>
            <a:r>
              <a:rPr lang="en-US" sz="3800" b="1" dirty="0">
                <a:solidFill>
                  <a:schemeClr val="bg1"/>
                </a:solidFill>
                <a:cs typeface="Lato Light"/>
              </a:rPr>
              <a:t>Power – controls movement</a:t>
            </a:r>
          </a:p>
          <a:p>
            <a:pPr>
              <a:lnSpc>
                <a:spcPct val="110000"/>
              </a:lnSpc>
            </a:pPr>
            <a:r>
              <a:rPr lang="en-US" sz="3800" b="1" dirty="0">
                <a:solidFill>
                  <a:schemeClr val="bg1"/>
                </a:solidFill>
                <a:cs typeface="Lato Light"/>
              </a:rPr>
              <a:t>Brakes – control slowing/stop</a:t>
            </a:r>
          </a:p>
          <a:p>
            <a:pPr>
              <a:lnSpc>
                <a:spcPct val="110000"/>
              </a:lnSpc>
            </a:pPr>
            <a:r>
              <a:rPr lang="en-US" sz="3800" b="1" dirty="0">
                <a:solidFill>
                  <a:schemeClr val="bg1"/>
                </a:solidFill>
                <a:cs typeface="Lato Light"/>
              </a:rPr>
              <a:t>Pedals – control steering</a:t>
            </a:r>
            <a:endParaRPr lang="en-US" sz="3800" dirty="0">
              <a:solidFill>
                <a:schemeClr val="bg1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9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1258" y="2550720"/>
          <a:ext cx="116404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5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  <a:r>
                        <a:rPr lang="en-US" baseline="0" dirty="0"/>
                        <a:t> Effect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Secondary/Further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Lateral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Elevator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Control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 Column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forward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rearward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Pitch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down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Attitude and Airspeed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Longitudinal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Aileron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Control Column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right 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left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Roll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right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left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Slip - Yaw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Direction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Normal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Rudder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Rudder Pedals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left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Yaw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left</a:t>
                      </a:r>
                    </a:p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right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Skid - Roll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Balance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09611" y="225035"/>
            <a:ext cx="2815817" cy="784822"/>
          </a:xfrm>
          <a:prstGeom prst="rect">
            <a:avLst/>
          </a:prstGeom>
          <a:noFill/>
        </p:spPr>
        <p:txBody>
          <a:bodyPr wrap="none" lIns="45711" tIns="22856" rIns="45711" bIns="22856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cs typeface="Lato Regular"/>
              </a:rPr>
              <a:t>IN THE AIR</a:t>
            </a:r>
            <a:endParaRPr lang="id-ID" sz="48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6805" y="1053257"/>
            <a:ext cx="2601426" cy="595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8" y="1487910"/>
            <a:ext cx="11640456" cy="58475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rgbClr val="FF9B49"/>
                </a:solidFill>
                <a:cs typeface="Lato Light"/>
              </a:rPr>
              <a:t>Attitude flying is achieved by referencing nose and wings to the horizon</a:t>
            </a:r>
            <a:endParaRPr lang="en-US" sz="2800" dirty="0">
              <a:solidFill>
                <a:srgbClr val="FF9B49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72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 bwMode="auto">
          <a:xfrm>
            <a:off x="1148058" y="1043613"/>
            <a:ext cx="524090" cy="52422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153829" y="3412790"/>
            <a:ext cx="525600" cy="525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155339" y="1860255"/>
            <a:ext cx="524090" cy="52422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55339" y="5798151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832439" y="1078728"/>
            <a:ext cx="9449356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Increased airspeed – firmer control feel &amp; response rate, less movement needed</a:t>
            </a:r>
            <a:endParaRPr lang="en-US" sz="2000" dirty="0">
              <a:cs typeface="Lato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32439" y="1845444"/>
            <a:ext cx="9627516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Decreased airspeed – reduced control feel &amp; response rate, more movement needed</a:t>
            </a:r>
            <a:endParaRPr lang="en-US" sz="2000" dirty="0">
              <a:cs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32439" y="3490435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Increased power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increased slipstream</a:t>
            </a:r>
            <a:endParaRPr lang="en-US" sz="2000" dirty="0">
              <a:cs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155849" y="5011130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700" y="347203"/>
            <a:ext cx="2681776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Airspeed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153829" y="4193115"/>
            <a:ext cx="525600" cy="525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3700" y="2665446"/>
            <a:ext cx="2681776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Slipstream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2439" y="4240704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Increased flow over elevator 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more effective control</a:t>
            </a:r>
            <a:endParaRPr lang="en-US" sz="2000" dirty="0"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2439" y="5058719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Affects vertical surfaces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yaw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2439" y="5845053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Effect balanced with rudder</a:t>
            </a:r>
            <a:endParaRPr lang="en-US" sz="2000" dirty="0"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2864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 bwMode="auto">
          <a:xfrm>
            <a:off x="1148058" y="1043613"/>
            <a:ext cx="524090" cy="52422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153829" y="2634864"/>
            <a:ext cx="525600" cy="525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155339" y="1860255"/>
            <a:ext cx="524090" cy="52422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55339" y="5798151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832439" y="1078728"/>
            <a:ext cx="9449356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Power decrease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nose pitches down/yaws right</a:t>
            </a:r>
            <a:endParaRPr lang="en-US" sz="2000" dirty="0">
              <a:cs typeface="Lato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32439" y="1903533"/>
            <a:ext cx="9627516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Power increase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nose pitches up/yaws left</a:t>
            </a:r>
            <a:endParaRPr lang="en-US" sz="2000" dirty="0">
              <a:cs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32439" y="2682453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Must balance with rudder</a:t>
            </a:r>
            <a:endParaRPr lang="en-US" sz="2000" dirty="0">
              <a:cs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155849" y="5011130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700" y="347203"/>
            <a:ext cx="2681776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Power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153829" y="4193115"/>
            <a:ext cx="525600" cy="525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3700" y="3411429"/>
            <a:ext cx="2681776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FF9300"/>
                </a:solidFill>
                <a:cs typeface="Lato Light"/>
              </a:rPr>
              <a:t>Trim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2439" y="4240704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To relieve the pressure</a:t>
            </a:r>
            <a:endParaRPr lang="en-US" sz="2000" dirty="0"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2439" y="5058719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If holding back pressure – trim backwards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2439" y="5845053"/>
            <a:ext cx="7616361" cy="4304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If holding forward pressure – trim forwards</a:t>
            </a:r>
            <a:endParaRPr lang="en-US" sz="2000" dirty="0"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2984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 bwMode="auto">
          <a:xfrm>
            <a:off x="1060972" y="2635857"/>
            <a:ext cx="525600" cy="525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832439" y="2682453"/>
            <a:ext cx="9449356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Extending flap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increase in lift and drag  pitch change – trim change required</a:t>
            </a:r>
            <a:endParaRPr lang="en-US" sz="2000" dirty="0">
              <a:cs typeface="Lato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32439" y="4004033"/>
            <a:ext cx="9627516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Retracting flap </a:t>
            </a:r>
            <a:r>
              <a:rPr lang="en-US" sz="2000" b="1" dirty="0">
                <a:solidFill>
                  <a:schemeClr val="tx2"/>
                </a:solidFill>
                <a:cs typeface="Lato Light"/>
                <a:sym typeface="Wingdings"/>
              </a:rPr>
              <a:t> decrease in lift and drag  pitch change – aircraft will sink</a:t>
            </a:r>
            <a:endParaRPr lang="en-US" sz="2000" dirty="0">
              <a:cs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060972" y="3957437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2439" y="1448420"/>
            <a:ext cx="2681776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Flap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322"/>
          <p:cNvSpPr txBox="1">
            <a:spLocks noChangeArrowheads="1"/>
          </p:cNvSpPr>
          <p:nvPr/>
        </p:nvSpPr>
        <p:spPr bwMode="auto">
          <a:xfrm>
            <a:off x="434874" y="202971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1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75" name="Text Box 334"/>
          <p:cNvSpPr txBox="1">
            <a:spLocks noChangeArrowheads="1"/>
          </p:cNvSpPr>
          <p:nvPr/>
        </p:nvSpPr>
        <p:spPr bwMode="auto">
          <a:xfrm>
            <a:off x="434875" y="279869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2"/>
                </a:solidFill>
                <a:latin typeface="Lato Black"/>
                <a:cs typeface="Lato Black"/>
              </a:rPr>
              <a:t>✓</a:t>
            </a:r>
            <a:endParaRPr lang="en-US" sz="4800" dirty="0">
              <a:solidFill>
                <a:schemeClr val="accent2"/>
              </a:solidFill>
              <a:latin typeface="Lato Black"/>
              <a:cs typeface="Lato Black"/>
            </a:endParaRPr>
          </a:p>
        </p:txBody>
      </p:sp>
      <p:sp>
        <p:nvSpPr>
          <p:cNvPr id="87" name="Text Box 346"/>
          <p:cNvSpPr txBox="1">
            <a:spLocks noChangeArrowheads="1"/>
          </p:cNvSpPr>
          <p:nvPr/>
        </p:nvSpPr>
        <p:spPr bwMode="auto">
          <a:xfrm>
            <a:off x="434875" y="3477583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92D05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99" name="Text Box 358"/>
          <p:cNvSpPr txBox="1">
            <a:spLocks noChangeArrowheads="1"/>
          </p:cNvSpPr>
          <p:nvPr/>
        </p:nvSpPr>
        <p:spPr bwMode="auto">
          <a:xfrm>
            <a:off x="434875" y="4152776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4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5993" y="2804577"/>
            <a:ext cx="4605179" cy="49338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VFR – see and be seen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5993" y="3476639"/>
            <a:ext cx="6605429" cy="49338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Clock code, relative height/distance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51492" y="4157645"/>
            <a:ext cx="5214779" cy="49338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Horizon is main reference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45993" y="1818834"/>
            <a:ext cx="6424964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Control handover process – CRM “I have control/you have control”, “follow me through”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99152" y="225035"/>
            <a:ext cx="9436732" cy="887726"/>
            <a:chOff x="2731556" y="662979"/>
            <a:chExt cx="18873464" cy="1775451"/>
          </a:xfrm>
        </p:grpSpPr>
        <p:sp>
          <p:nvSpPr>
            <p:cNvPr id="31" name="TextBox 30"/>
            <p:cNvSpPr txBox="1"/>
            <p:nvPr/>
          </p:nvSpPr>
          <p:spPr>
            <a:xfrm>
              <a:off x="2731556" y="662979"/>
              <a:ext cx="18873464" cy="156964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/>
                  </a:solidFill>
                  <a:cs typeface="Lato Regular"/>
                </a:rPr>
                <a:t>AIRMANSHIP AND HUMAN FACTORS</a:t>
              </a:r>
              <a:endParaRPr lang="id-ID" sz="48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566862" y="2319422"/>
              <a:ext cx="5202852" cy="119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4" name="Text Box 358"/>
          <p:cNvSpPr txBox="1">
            <a:spLocks noChangeArrowheads="1"/>
          </p:cNvSpPr>
          <p:nvPr/>
        </p:nvSpPr>
        <p:spPr bwMode="auto">
          <a:xfrm>
            <a:off x="434874" y="4827969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FF930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5" name="Text Box 358"/>
          <p:cNvSpPr txBox="1">
            <a:spLocks noChangeArrowheads="1"/>
          </p:cNvSpPr>
          <p:nvPr/>
        </p:nvSpPr>
        <p:spPr bwMode="auto">
          <a:xfrm>
            <a:off x="434874" y="550316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00206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6" name="Text Box 358"/>
          <p:cNvSpPr txBox="1">
            <a:spLocks noChangeArrowheads="1"/>
          </p:cNvSpPr>
          <p:nvPr/>
        </p:nvSpPr>
        <p:spPr bwMode="auto">
          <a:xfrm>
            <a:off x="7218515" y="1631273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1492" y="4824769"/>
            <a:ext cx="5214779" cy="49338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Land features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492" y="5496831"/>
            <a:ext cx="5214779" cy="49338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Limitations on lookout – S.A.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5358" y="1626561"/>
            <a:ext cx="3385785" cy="49338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Limitations of memory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0" name="Text Box 358"/>
          <p:cNvSpPr txBox="1">
            <a:spLocks noChangeArrowheads="1"/>
          </p:cNvSpPr>
          <p:nvPr/>
        </p:nvSpPr>
        <p:spPr bwMode="auto">
          <a:xfrm>
            <a:off x="7213015" y="2617549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4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21" name="Text Box 358"/>
          <p:cNvSpPr txBox="1">
            <a:spLocks noChangeArrowheads="1"/>
          </p:cNvSpPr>
          <p:nvPr/>
        </p:nvSpPr>
        <p:spPr bwMode="auto">
          <a:xfrm>
            <a:off x="7213015" y="3749624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00206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22" name="Text Box 334"/>
          <p:cNvSpPr txBox="1">
            <a:spLocks noChangeArrowheads="1"/>
          </p:cNvSpPr>
          <p:nvPr/>
        </p:nvSpPr>
        <p:spPr bwMode="auto">
          <a:xfrm>
            <a:off x="7213015" y="464025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2"/>
                </a:solidFill>
                <a:latin typeface="Lato Black"/>
                <a:cs typeface="Lato Black"/>
              </a:rPr>
              <a:t>✓</a:t>
            </a:r>
            <a:endParaRPr lang="en-US" sz="4800" dirty="0">
              <a:solidFill>
                <a:schemeClr val="accent2"/>
              </a:solidFill>
              <a:latin typeface="Lato Black"/>
              <a:cs typeface="Lato Black"/>
            </a:endParaRPr>
          </a:p>
        </p:txBody>
      </p:sp>
      <p:sp>
        <p:nvSpPr>
          <p:cNvPr id="23" name="Text Box 322"/>
          <p:cNvSpPr txBox="1">
            <a:spLocks noChangeArrowheads="1"/>
          </p:cNvSpPr>
          <p:nvPr/>
        </p:nvSpPr>
        <p:spPr bwMode="auto">
          <a:xfrm>
            <a:off x="7178486" y="547317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1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5358" y="2430116"/>
            <a:ext cx="4103816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More comfortable with practice/workload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5358" y="3654818"/>
            <a:ext cx="422224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Uncoordinated lesson by nature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35358" y="4424818"/>
            <a:ext cx="4222244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Demonstration/practice process - CRM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9756" y="5473172"/>
            <a:ext cx="422224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Self assessment – I.M.S.A.F.E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04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860681" y="242652"/>
            <a:ext cx="10481469" cy="2139956"/>
            <a:chOff x="1690738" y="483017"/>
            <a:chExt cx="20962938" cy="2601067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066162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id-ID" sz="5400" b="1" dirty="0">
                  <a:solidFill>
                    <a:schemeClr val="tx2"/>
                  </a:solidFill>
                  <a:cs typeface="Lato Regular"/>
                </a:rPr>
                <a:t>OUTCOMES &amp; EXPECTATIONS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494772" y="1643434"/>
              <a:ext cx="7259104" cy="55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2784010" y="1238771"/>
              <a:ext cx="18680630" cy="1845313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solidFill>
                  <a:schemeClr val="accent1"/>
                </a:solidFill>
                <a:latin typeface="+mn-lt"/>
                <a:cs typeface="Lato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1915886" y="1480455"/>
            <a:ext cx="10276114" cy="4749859"/>
            <a:chOff x="1" y="4306270"/>
            <a:chExt cx="19682074" cy="5056767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7264274" y="-2744215"/>
              <a:ext cx="4640836" cy="191693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7320329" y="-2998709"/>
              <a:ext cx="5056767" cy="196667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033485" y="2253980"/>
            <a:ext cx="9158515" cy="288077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Student identifies and understands control and responses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Can identify and reference the horizon correctly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Is comfortable in the airborne environment</a:t>
            </a:r>
          </a:p>
        </p:txBody>
      </p:sp>
    </p:spTree>
    <p:extLst>
      <p:ext uri="{BB962C8B-B14F-4D97-AF65-F5344CB8AC3E}">
        <p14:creationId xmlns:p14="http://schemas.microsoft.com/office/powerpoint/2010/main" val="118171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7" y="-809170"/>
            <a:ext cx="12245217" cy="918391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2180981" y="2464541"/>
            <a:ext cx="13719834" cy="3969553"/>
            <a:chOff x="6299898" y="1579028"/>
            <a:chExt cx="19327018" cy="9276448"/>
          </a:xfrm>
        </p:grpSpPr>
        <p:sp>
          <p:nvSpPr>
            <p:cNvPr id="19" name="TextBox 18"/>
            <p:cNvSpPr txBox="1"/>
            <p:nvPr/>
          </p:nvSpPr>
          <p:spPr>
            <a:xfrm>
              <a:off x="17955083" y="7654848"/>
              <a:ext cx="7671833" cy="26701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7200" b="1" dirty="0">
                  <a:solidFill>
                    <a:schemeClr val="bg1"/>
                  </a:solidFill>
                  <a:latin typeface="+mj-lt"/>
                  <a:cs typeface="Lato Regular"/>
                </a:rPr>
                <a:t>QUESTIONS?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145490" y="10743751"/>
              <a:ext cx="5356890" cy="111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6299898" y="1579028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9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60277" y="4621268"/>
            <a:ext cx="8273765" cy="1239568"/>
            <a:chOff x="6299898" y="598564"/>
            <a:chExt cx="11655185" cy="2896745"/>
          </a:xfrm>
        </p:grpSpPr>
        <p:sp>
          <p:nvSpPr>
            <p:cNvPr id="10" name="TextBox 9"/>
            <p:cNvSpPr txBox="1"/>
            <p:nvPr/>
          </p:nvSpPr>
          <p:spPr>
            <a:xfrm>
              <a:off x="8004890" y="598564"/>
              <a:ext cx="8158016" cy="202287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5400" b="1" dirty="0" err="1">
                  <a:solidFill>
                    <a:srgbClr val="FF9300"/>
                  </a:solidFill>
                  <a:latin typeface="+mj-lt"/>
                  <a:cs typeface="Lato Regular"/>
                </a:rPr>
                <a:t>www.raa.asn.au</a:t>
              </a:r>
              <a:endParaRPr lang="id-ID" sz="5400" b="1" dirty="0">
                <a:solidFill>
                  <a:srgbClr val="FF9300"/>
                </a:solidFill>
                <a:latin typeface="+mj-lt"/>
                <a:cs typeface="Lato Regular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9990721" y="3301910"/>
              <a:ext cx="4186352" cy="1933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6299898" y="1579028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85" y="297579"/>
            <a:ext cx="5401056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4155" y="0"/>
            <a:ext cx="20353215" cy="717005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9597" y="3364426"/>
            <a:ext cx="10885713" cy="2939040"/>
            <a:chOff x="4730946" y="1579028"/>
            <a:chExt cx="15334615" cy="6868242"/>
          </a:xfrm>
        </p:grpSpPr>
        <p:sp>
          <p:nvSpPr>
            <p:cNvPr id="19" name="TextBox 18"/>
            <p:cNvSpPr txBox="1"/>
            <p:nvPr/>
          </p:nvSpPr>
          <p:spPr>
            <a:xfrm>
              <a:off x="4730946" y="5294348"/>
              <a:ext cx="15334615" cy="245442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6600" b="1" dirty="0" err="1">
                  <a:solidFill>
                    <a:schemeClr val="bg1"/>
                  </a:solidFill>
                  <a:latin typeface="+mj-lt"/>
                  <a:cs typeface="Lato Regular"/>
                </a:rPr>
                <a:t>Effects</a:t>
              </a:r>
              <a:r>
                <a:rPr lang="id-ID" sz="6600" b="1" dirty="0">
                  <a:solidFill>
                    <a:schemeClr val="bg1"/>
                  </a:solidFill>
                  <a:latin typeface="+mj-lt"/>
                  <a:cs typeface="Lato Regular"/>
                </a:rPr>
                <a:t> </a:t>
              </a:r>
              <a:r>
                <a:rPr lang="id-ID" sz="6600" b="1" dirty="0" err="1">
                  <a:solidFill>
                    <a:schemeClr val="bg1"/>
                  </a:solidFill>
                  <a:latin typeface="+mj-lt"/>
                  <a:cs typeface="Lato Regular"/>
                </a:rPr>
                <a:t>Of</a:t>
              </a:r>
              <a:r>
                <a:rPr lang="id-ID" sz="6600" b="1" dirty="0">
                  <a:solidFill>
                    <a:schemeClr val="bg1"/>
                  </a:solidFill>
                  <a:latin typeface="+mj-lt"/>
                  <a:cs typeface="Lato Regular"/>
                </a:rPr>
                <a:t> </a:t>
              </a:r>
              <a:r>
                <a:rPr lang="id-ID" sz="6600" b="1" dirty="0" err="1">
                  <a:solidFill>
                    <a:schemeClr val="bg1"/>
                  </a:solidFill>
                  <a:latin typeface="+mj-lt"/>
                  <a:cs typeface="Lato Regular"/>
                </a:rPr>
                <a:t>Controls</a:t>
              </a:r>
              <a:r>
                <a:rPr lang="id-ID" sz="6600" b="1" dirty="0">
                  <a:solidFill>
                    <a:schemeClr val="bg1"/>
                  </a:solidFill>
                  <a:latin typeface="+mj-lt"/>
                  <a:cs typeface="Lato Regular"/>
                </a:rPr>
                <a:t> – 3 </a:t>
              </a:r>
              <a:r>
                <a:rPr lang="id-ID" sz="6600" b="1" dirty="0" err="1">
                  <a:solidFill>
                    <a:schemeClr val="bg1"/>
                  </a:solidFill>
                  <a:latin typeface="+mj-lt"/>
                  <a:cs typeface="Lato Regular"/>
                </a:rPr>
                <a:t>Axis</a:t>
              </a:r>
              <a:endParaRPr lang="id-ID" sz="6600" b="1" dirty="0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8582" y="8325384"/>
              <a:ext cx="8342031" cy="12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6299898" y="1579028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0" y="350797"/>
            <a:ext cx="3099993" cy="10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860681" y="242652"/>
            <a:ext cx="10481469" cy="2139956"/>
            <a:chOff x="1690738" y="483017"/>
            <a:chExt cx="20962938" cy="2601067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066162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id-ID" sz="5400" b="1" dirty="0">
                  <a:solidFill>
                    <a:schemeClr val="tx2"/>
                  </a:solidFill>
                  <a:cs typeface="Lato Regular"/>
                </a:rPr>
                <a:t>AIM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10626874" y="1612228"/>
              <a:ext cx="3568464" cy="55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2784010" y="1238771"/>
              <a:ext cx="18680630" cy="1845313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solidFill>
                  <a:schemeClr val="accent1"/>
                </a:solidFill>
                <a:latin typeface="+mn-lt"/>
                <a:cs typeface="Lato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1915886" y="1480455"/>
            <a:ext cx="10276114" cy="4749859"/>
            <a:chOff x="1" y="4306270"/>
            <a:chExt cx="19682074" cy="5056767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7264274" y="-2744215"/>
              <a:ext cx="4640836" cy="191693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7320329" y="-2998709"/>
              <a:ext cx="5056767" cy="196667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3033486" y="2050780"/>
            <a:ext cx="8631728" cy="349632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To operate the primary and ancillary controls in flight and on the ground and feel and understand the primary, secondary, and further effects they have on the aircraft. </a:t>
            </a:r>
          </a:p>
        </p:txBody>
      </p:sp>
    </p:spTree>
    <p:extLst>
      <p:ext uri="{BB962C8B-B14F-4D97-AF65-F5344CB8AC3E}">
        <p14:creationId xmlns:p14="http://schemas.microsoft.com/office/powerpoint/2010/main" val="27486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 bwMode="auto">
          <a:xfrm>
            <a:off x="1155339" y="2012878"/>
            <a:ext cx="764860" cy="7650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0681" y="242652"/>
            <a:ext cx="10481469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  <a:t>APPLICATION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8330" y="2467917"/>
            <a:ext cx="4540425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Visual flight focus </a:t>
            </a:r>
            <a:r>
              <a:rPr lang="en-US" sz="2400" b="1">
                <a:solidFill>
                  <a:schemeClr val="tx2"/>
                </a:solidFill>
                <a:cs typeface="Lato Light"/>
              </a:rPr>
              <a:t>outside cockpit</a:t>
            </a:r>
            <a:endParaRPr lang="en-US" sz="2400" dirty="0">
              <a:cs typeface="Lato Light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408132" y="2346834"/>
            <a:ext cx="764860" cy="76506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155339" y="3288479"/>
            <a:ext cx="764860" cy="7650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83978" y="4947729"/>
            <a:ext cx="764860" cy="76506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65995" y="2136885"/>
            <a:ext cx="2681776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>
                <a:solidFill>
                  <a:schemeClr val="tx2"/>
                </a:solidFill>
                <a:cs typeface="Lato Light"/>
              </a:rPr>
              <a:t>Control grip &amp; feel</a:t>
            </a:r>
            <a:endParaRPr lang="en-US" sz="2400" dirty="0">
              <a:cs typeface="Lato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03700" y="3401095"/>
            <a:ext cx="3744461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>
                <a:solidFill>
                  <a:schemeClr val="tx2"/>
                </a:solidFill>
                <a:cs typeface="Lato Light"/>
              </a:rPr>
              <a:t>Cockpit layout/adjustments</a:t>
            </a:r>
            <a:endParaRPr lang="en-US" sz="2400" dirty="0">
              <a:cs typeface="Lato Light"/>
            </a:endParaRPr>
          </a:p>
          <a:p>
            <a:pPr>
              <a:lnSpc>
                <a:spcPct val="110000"/>
              </a:lnSpc>
            </a:pPr>
            <a:endParaRPr lang="en-US" sz="2400" dirty="0">
              <a:cs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165995" y="5040900"/>
            <a:ext cx="4391122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>
                <a:solidFill>
                  <a:schemeClr val="tx2"/>
                </a:solidFill>
                <a:cs typeface="Lato Light"/>
              </a:rPr>
              <a:t>Demonstrate/practice sequence</a:t>
            </a:r>
            <a:endParaRPr lang="en-US" sz="2400" dirty="0">
              <a:cs typeface="Lato Light"/>
            </a:endParaRPr>
          </a:p>
          <a:p>
            <a:pPr>
              <a:lnSpc>
                <a:spcPct val="110000"/>
              </a:lnSpc>
            </a:pPr>
            <a:endParaRPr lang="en-US" sz="2400" dirty="0">
              <a:cs typeface="Lato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48330" y="3821213"/>
            <a:ext cx="4267021" cy="92331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>
                <a:solidFill>
                  <a:schemeClr val="tx2"/>
                </a:solidFill>
                <a:cs typeface="Lato Light"/>
              </a:rPr>
              <a:t>Introduction of pre/post flight actions</a:t>
            </a:r>
            <a:endParaRPr lang="en-US" sz="2400" dirty="0">
              <a:cs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408132" y="3900339"/>
            <a:ext cx="764860" cy="76506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5328749" y="1171679"/>
            <a:ext cx="1784232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053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498" y="1791485"/>
            <a:ext cx="10885713" cy="2743061"/>
          </a:xfrm>
          <a:prstGeom prst="rect">
            <a:avLst/>
          </a:prstGeom>
          <a:noFill/>
          <a:ln>
            <a:solidFill>
              <a:srgbClr val="FF9300"/>
            </a:solidFill>
          </a:ln>
        </p:spPr>
        <p:txBody>
          <a:bodyPr wrap="square" lIns="34292" tIns="17146" rIns="34292" bIns="17146" rtlCol="0">
            <a:spAutoFit/>
          </a:bodyPr>
          <a:lstStyle/>
          <a:p>
            <a:pPr algn="ctr"/>
            <a:r>
              <a:rPr lang="id-ID" sz="8800" b="1">
                <a:solidFill>
                  <a:srgbClr val="FF9300"/>
                </a:solidFill>
                <a:latin typeface="+mj-lt"/>
                <a:cs typeface="Lato Regular"/>
              </a:rPr>
              <a:t>UNDERPINNING THEORY</a:t>
            </a:r>
            <a:endParaRPr lang="id-ID" sz="8800" b="1" dirty="0">
              <a:solidFill>
                <a:srgbClr val="FF9300"/>
              </a:solidFill>
              <a:latin typeface="+mj-lt"/>
              <a:cs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6441" y="4842931"/>
            <a:ext cx="5921828" cy="52157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2" rIns="34261" bIns="17132" rtlCol="0" anchor="ctr"/>
          <a:lstStyle/>
          <a:p>
            <a:pPr algn="ctr"/>
            <a:endParaRPr lang="en-US" sz="135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33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 bwMode="auto">
          <a:xfrm>
            <a:off x="1153829" y="3664551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153829" y="1847016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700" y="956803"/>
            <a:ext cx="2681776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Lift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3700" y="1894605"/>
            <a:ext cx="3876186" cy="112644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As air flows over the wing, increased speed above the wing results in reduced pressure = Lift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99" y="3711453"/>
            <a:ext cx="4180987" cy="112644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Lift can be altered by changing the shape of the wing, the angle of attack, and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the airspeed</a:t>
            </a:r>
            <a:endParaRPr lang="en-US" sz="2000" dirty="0">
              <a:cs typeface="Lato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57" y="1646525"/>
            <a:ext cx="5791200" cy="349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 bwMode="auto">
          <a:xfrm>
            <a:off x="1153829" y="3166000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153829" y="1847016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699" y="956803"/>
            <a:ext cx="3963271" cy="72017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FF9300"/>
                </a:solidFill>
                <a:cs typeface="Lato Light"/>
              </a:rPr>
              <a:t>Primary Controls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3700" y="1894605"/>
            <a:ext cx="4227885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Elevator pitches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aeroplane – changing attitude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97" y="3034169"/>
            <a:ext cx="4514815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Aileron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rolls aeroplane – changing direction</a:t>
            </a:r>
            <a:endParaRPr lang="en-US" sz="2000" dirty="0">
              <a:cs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3698" y="4332610"/>
            <a:ext cx="4514815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Rudder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yaws aeroplane – balanced flight</a:t>
            </a:r>
            <a:endParaRPr lang="en-US" sz="2000" dirty="0">
              <a:cs typeface="Lat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697" y="5275569"/>
            <a:ext cx="4514815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Slipstream affects the rudder and elevator</a:t>
            </a:r>
            <a:endParaRPr lang="en-US" sz="2000" dirty="0">
              <a:cs typeface="Lato Ligh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153829" y="4286700"/>
            <a:ext cx="524090" cy="52422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53829" y="5407400"/>
            <a:ext cx="524090" cy="52422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12" y="4659086"/>
            <a:ext cx="5616344" cy="2200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96" y="535646"/>
            <a:ext cx="5810761" cy="31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 bwMode="auto">
          <a:xfrm>
            <a:off x="747429" y="2692588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47429" y="1499553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3697" y="359781"/>
            <a:ext cx="3963271" cy="72017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Ancillary Controls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1525" y="1368408"/>
            <a:ext cx="5467409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Trim tabs provide a force to hold primary controls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1525" y="2391479"/>
            <a:ext cx="5835618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Flap changes shape of wing, increases lift, drag, and L/D ratio – changes pitch-trim change required</a:t>
            </a:r>
            <a:endParaRPr lang="en-US" sz="2000" dirty="0">
              <a:cs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1524" y="3753104"/>
            <a:ext cx="5835619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chemeClr val="tx2"/>
                </a:solidFill>
                <a:cs typeface="Lato Light"/>
              </a:rPr>
              <a:t>Carburettor</a:t>
            </a:r>
            <a:r>
              <a:rPr lang="en-US" sz="2000" b="1" dirty="0">
                <a:solidFill>
                  <a:schemeClr val="tx2"/>
                </a:solidFill>
                <a:cs typeface="Lato Light"/>
              </a:rPr>
              <a:t> heat assists in preventing and reducing icing in the fuel delivery system</a:t>
            </a:r>
            <a:endParaRPr lang="en-US" sz="2000" dirty="0">
              <a:cs typeface="Lato Ligh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7429" y="3884250"/>
            <a:ext cx="524090" cy="52422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30" y="780173"/>
            <a:ext cx="5154570" cy="2972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4146363"/>
            <a:ext cx="6952343" cy="27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1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501" y="2241429"/>
            <a:ext cx="10885713" cy="1388844"/>
          </a:xfrm>
          <a:prstGeom prst="rect">
            <a:avLst/>
          </a:prstGeom>
          <a:noFill/>
          <a:ln>
            <a:solidFill>
              <a:srgbClr val="FF9300"/>
            </a:solidFill>
          </a:ln>
        </p:spPr>
        <p:txBody>
          <a:bodyPr wrap="square" lIns="34292" tIns="17146" rIns="34292" bIns="17146" rtlCol="0">
            <a:spAutoFit/>
          </a:bodyPr>
          <a:lstStyle/>
          <a:p>
            <a:pPr algn="ctr"/>
            <a:r>
              <a:rPr lang="id-ID" sz="8800" b="1" dirty="0">
                <a:solidFill>
                  <a:srgbClr val="FF9300"/>
                </a:solidFill>
                <a:latin typeface="+mj-lt"/>
                <a:cs typeface="Lato Regular"/>
              </a:rPr>
              <a:t>FLIGHT EXERCISE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6443" y="3957559"/>
            <a:ext cx="5921828" cy="52157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2" rIns="34261" bIns="17132" rtlCol="0" anchor="ctr"/>
          <a:lstStyle/>
          <a:p>
            <a:pPr algn="ctr"/>
            <a:endParaRPr lang="en-US" sz="135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8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527</Words>
  <Application>Microsoft Office PowerPoint</Application>
  <PresentationFormat>Widescreen</PresentationFormat>
  <Paragraphs>120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Lato Black</vt:lpstr>
      <vt:lpstr>Lato Light</vt:lpstr>
      <vt:lpstr>Lato Regular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Wilson</dc:creator>
  <cp:lastModifiedBy>Paul Reddish</cp:lastModifiedBy>
  <cp:revision>109</cp:revision>
  <dcterms:created xsi:type="dcterms:W3CDTF">2016-08-01T07:24:16Z</dcterms:created>
  <dcterms:modified xsi:type="dcterms:W3CDTF">2021-03-29T00:24:22Z</dcterms:modified>
</cp:coreProperties>
</file>