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" name="Shape 13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icture Placeholder 7"/>
          <p:cNvSpPr/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icture Placeholder 13"/>
          <p:cNvSpPr/>
          <p:nvPr>
            <p:ph type="pic" idx="21"/>
          </p:nvPr>
        </p:nvSpPr>
        <p:spPr>
          <a:xfrm>
            <a:off x="-1588" y="0"/>
            <a:ext cx="12192001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icture Placeholder 4"/>
          <p:cNvSpPr/>
          <p:nvPr>
            <p:ph type="pic" idx="21"/>
          </p:nvPr>
        </p:nvSpPr>
        <p:spPr>
          <a:xfrm>
            <a:off x="1" y="0"/>
            <a:ext cx="714958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16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Author and Date"/>
          <p:cNvSpPr txBox="1"/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  <a:ln w="3175"/>
        </p:spPr>
        <p:txBody>
          <a:bodyPr lIns="22859" tIns="22859" rIns="22859" bIns="22859"/>
          <a:lstStyle>
            <a:lvl1pPr marL="0" indent="0" defTabSz="40862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1782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4" name="Presentation Title"/>
          <p:cNvSpPr txBox="1"/>
          <p:nvPr>
            <p:ph type="title" hasCustomPrompt="1"/>
          </p:nvPr>
        </p:nvSpPr>
        <p:spPr>
          <a:xfrm>
            <a:off x="603248" y="1287495"/>
            <a:ext cx="10985502" cy="2324101"/>
          </a:xfrm>
          <a:prstGeom prst="rect">
            <a:avLst/>
          </a:prstGeom>
        </p:spPr>
        <p:txBody>
          <a:bodyPr lIns="25400" tIns="25400" rIns="25400" bIns="25400" anchor="b"/>
          <a:lstStyle>
            <a:lvl1pPr defTabSz="1219169">
              <a:lnSpc>
                <a:spcPct val="80000"/>
              </a:lnSpc>
              <a:defRPr b="1" spc="-116" sz="5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25" name="Body Level One…"/>
          <p:cNvSpPr txBox="1"/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 lIns="25400" tIns="25400" rIns="25400" bIns="254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xfrm>
            <a:off x="5997574" y="6540499"/>
            <a:ext cx="190603" cy="187301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292100">
              <a:defRPr sz="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Relationship Id="rId3" Type="http://schemas.openxmlformats.org/officeDocument/2006/relationships/image" Target="../media/image1.gif"/><Relationship Id="rId4" Type="http://schemas.openxmlformats.org/officeDocument/2006/relationships/image" Target="../media/image1.bmp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gif"/><Relationship Id="rId3" Type="http://schemas.openxmlformats.org/officeDocument/2006/relationships/image" Target="../media/image3.gif"/><Relationship Id="rId4" Type="http://schemas.openxmlformats.org/officeDocument/2006/relationships/image" Target="../media/image1.g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Relationship Id="rId3" Type="http://schemas.openxmlformats.org/officeDocument/2006/relationships/image" Target="../media/image1.gif"/><Relationship Id="rId4" Type="http://schemas.openxmlformats.org/officeDocument/2006/relationships/image" Target="../media/image1.bmp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-783772"/>
            <a:ext cx="12415158" cy="8276772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Rectangle 35"/>
          <p:cNvSpPr/>
          <p:nvPr/>
        </p:nvSpPr>
        <p:spPr>
          <a:xfrm>
            <a:off x="-1" y="-783771"/>
            <a:ext cx="12415157" cy="8276771"/>
          </a:xfrm>
          <a:prstGeom prst="rect">
            <a:avLst/>
          </a:prstGeom>
          <a:gradFill>
            <a:gsLst>
              <a:gs pos="0">
                <a:schemeClr val="accent2"/>
              </a:gs>
              <a:gs pos="68000">
                <a:srgbClr val="1F4E79">
                  <a:alpha val="60000"/>
                </a:srgbClr>
              </a:gs>
            </a:gsLst>
            <a:lin ang="336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216">
              <a:defRPr sz="9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</a:p>
        </p:txBody>
      </p:sp>
      <p:pic>
        <p:nvPicPr>
          <p:cNvPr id="13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9952" y="809827"/>
            <a:ext cx="7456642" cy="5550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Box 18"/>
          <p:cNvSpPr txBox="1"/>
          <p:nvPr/>
        </p:nvSpPr>
        <p:spPr>
          <a:xfrm>
            <a:off x="606549" y="2239172"/>
            <a:ext cx="2524117" cy="2724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4" tIns="54854" rIns="54854" bIns="54854">
            <a:spAutoFit/>
          </a:bodyPr>
          <a:lstStyle/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Size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Shape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Surface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Slope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Surrounds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Safety</a:t>
            </a:r>
          </a:p>
        </p:txBody>
      </p:sp>
      <p:sp>
        <p:nvSpPr>
          <p:cNvPr id="181" name="Rectangle 37"/>
          <p:cNvSpPr/>
          <p:nvPr/>
        </p:nvSpPr>
        <p:spPr>
          <a:xfrm>
            <a:off x="0" y="0"/>
            <a:ext cx="12192000" cy="992187"/>
          </a:xfrm>
          <a:prstGeom prst="rect">
            <a:avLst/>
          </a:prstGeom>
          <a:gradFill>
            <a:gsLst>
              <a:gs pos="0">
                <a:srgbClr val="FF9300"/>
              </a:gs>
              <a:gs pos="46000">
                <a:srgbClr val="EE843B"/>
              </a:gs>
              <a:gs pos="100000">
                <a:srgbClr val="9E480E"/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216">
              <a:defRPr sz="1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</a:p>
        </p:txBody>
      </p:sp>
      <p:sp>
        <p:nvSpPr>
          <p:cNvPr id="182" name="TextBox 52"/>
          <p:cNvSpPr txBox="1"/>
          <p:nvPr/>
        </p:nvSpPr>
        <p:spPr>
          <a:xfrm>
            <a:off x="261821" y="136686"/>
            <a:ext cx="10914544" cy="706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5" tIns="22855" rIns="22855" bIns="22855">
            <a:spAutoFit/>
          </a:bodyPr>
          <a:lstStyle>
            <a:lvl1pPr>
              <a:defRPr b="1" sz="44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Field Selection</a:t>
            </a:r>
          </a:p>
        </p:txBody>
      </p:sp>
      <p:sp>
        <p:nvSpPr>
          <p:cNvPr id="183" name="6Ss"/>
          <p:cNvSpPr txBox="1"/>
          <p:nvPr/>
        </p:nvSpPr>
        <p:spPr>
          <a:xfrm>
            <a:off x="10348654" y="3848"/>
            <a:ext cx="1655674" cy="124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0">
                <a:solidFill>
                  <a:srgbClr val="FFFFFF"/>
                </a:solidFill>
              </a:defRPr>
            </a:lvl1pPr>
          </a:lstStyle>
          <a:p>
            <a:pPr/>
            <a:r>
              <a:t>6Ss</a:t>
            </a:r>
          </a:p>
        </p:txBody>
      </p:sp>
      <p:pic>
        <p:nvPicPr>
          <p:cNvPr id="184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2107" y="1125563"/>
            <a:ext cx="7467169" cy="5521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Box 18"/>
          <p:cNvSpPr txBox="1"/>
          <p:nvPr/>
        </p:nvSpPr>
        <p:spPr>
          <a:xfrm>
            <a:off x="924909" y="1162907"/>
            <a:ext cx="10342182" cy="3631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4" tIns="54854" rIns="54854" bIns="54854">
            <a:spAutoFit/>
          </a:bodyPr>
          <a:lstStyle/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Smoke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Dust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Ripples on a dam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Trees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Windmills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Cloud shadows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Area forecast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Last known wind </a:t>
            </a:r>
          </a:p>
        </p:txBody>
      </p:sp>
      <p:sp>
        <p:nvSpPr>
          <p:cNvPr id="187" name="Rectangle 37"/>
          <p:cNvSpPr/>
          <p:nvPr/>
        </p:nvSpPr>
        <p:spPr>
          <a:xfrm>
            <a:off x="0" y="0"/>
            <a:ext cx="12192000" cy="992187"/>
          </a:xfrm>
          <a:prstGeom prst="rect">
            <a:avLst/>
          </a:prstGeom>
          <a:gradFill>
            <a:gsLst>
              <a:gs pos="0">
                <a:srgbClr val="FF9300"/>
              </a:gs>
              <a:gs pos="46000">
                <a:srgbClr val="EE843B"/>
              </a:gs>
              <a:gs pos="100000">
                <a:srgbClr val="9E480E"/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216">
              <a:defRPr sz="1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</a:p>
        </p:txBody>
      </p:sp>
      <p:sp>
        <p:nvSpPr>
          <p:cNvPr id="188" name="TextBox 52"/>
          <p:cNvSpPr txBox="1"/>
          <p:nvPr/>
        </p:nvSpPr>
        <p:spPr>
          <a:xfrm>
            <a:off x="261821" y="136686"/>
            <a:ext cx="10914544" cy="706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5" tIns="22855" rIns="22855" bIns="22855">
            <a:spAutoFit/>
          </a:bodyPr>
          <a:lstStyle>
            <a:lvl1pPr>
              <a:defRPr b="1" sz="44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Wind Direction</a:t>
            </a:r>
          </a:p>
        </p:txBody>
      </p:sp>
      <p:pic>
        <p:nvPicPr>
          <p:cNvPr id="189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73521" y="1573275"/>
            <a:ext cx="7058586" cy="3711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37"/>
          <p:cNvSpPr/>
          <p:nvPr/>
        </p:nvSpPr>
        <p:spPr>
          <a:xfrm>
            <a:off x="0" y="0"/>
            <a:ext cx="12192000" cy="992187"/>
          </a:xfrm>
          <a:prstGeom prst="rect">
            <a:avLst/>
          </a:prstGeom>
          <a:gradFill>
            <a:gsLst>
              <a:gs pos="0">
                <a:srgbClr val="FF9300"/>
              </a:gs>
              <a:gs pos="46000">
                <a:srgbClr val="EE843B"/>
              </a:gs>
              <a:gs pos="100000">
                <a:srgbClr val="9E480E"/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216">
              <a:defRPr sz="1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</a:p>
        </p:txBody>
      </p:sp>
      <p:sp>
        <p:nvSpPr>
          <p:cNvPr id="192" name="TextBox 52"/>
          <p:cNvSpPr txBox="1"/>
          <p:nvPr/>
        </p:nvSpPr>
        <p:spPr>
          <a:xfrm>
            <a:off x="261821" y="136686"/>
            <a:ext cx="10914544" cy="706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5" tIns="22855" rIns="22855" bIns="22855">
            <a:spAutoFit/>
          </a:bodyPr>
          <a:lstStyle>
            <a:lvl1pPr>
              <a:defRPr b="1" sz="44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Make a Plan</a:t>
            </a:r>
          </a:p>
        </p:txBody>
      </p:sp>
      <p:sp>
        <p:nvSpPr>
          <p:cNvPr id="193" name="Trapezoid 3"/>
          <p:cNvSpPr/>
          <p:nvPr/>
        </p:nvSpPr>
        <p:spPr>
          <a:xfrm>
            <a:off x="4403931" y="2921286"/>
            <a:ext cx="2710309" cy="24208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3355" y="0"/>
                </a:lnTo>
                <a:lnTo>
                  <a:pt x="18245" y="0"/>
                </a:lnTo>
                <a:lnTo>
                  <a:pt x="21600" y="21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94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20970591">
            <a:off x="9584752" y="478735"/>
            <a:ext cx="1302529" cy="59378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Freeform: Shape 6"/>
          <p:cNvSpPr/>
          <p:nvPr/>
        </p:nvSpPr>
        <p:spPr>
          <a:xfrm>
            <a:off x="5759085" y="874928"/>
            <a:ext cx="4540559" cy="58453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442" h="20849" fill="norm" stroke="1" extrusionOk="0">
                <a:moveTo>
                  <a:pt x="17986" y="0"/>
                </a:moveTo>
                <a:cubicBezTo>
                  <a:pt x="16726" y="195"/>
                  <a:pt x="15465" y="390"/>
                  <a:pt x="14691" y="1615"/>
                </a:cubicBezTo>
                <a:cubicBezTo>
                  <a:pt x="13916" y="2840"/>
                  <a:pt x="12597" y="4370"/>
                  <a:pt x="13339" y="7351"/>
                </a:cubicBezTo>
                <a:cubicBezTo>
                  <a:pt x="14080" y="10332"/>
                  <a:pt x="20944" y="17402"/>
                  <a:pt x="19141" y="19501"/>
                </a:cubicBezTo>
                <a:cubicBezTo>
                  <a:pt x="17339" y="21600"/>
                  <a:pt x="5701" y="20839"/>
                  <a:pt x="2522" y="19946"/>
                </a:cubicBezTo>
                <a:cubicBezTo>
                  <a:pt x="-656" y="19052"/>
                  <a:pt x="72" y="14140"/>
                  <a:pt x="72" y="14140"/>
                </a:cubicBezTo>
              </a:path>
            </a:pathLst>
          </a:custGeom>
          <a:ln w="57150">
            <a:solidFill>
              <a:srgbClr val="7030A0"/>
            </a:solidFill>
            <a:prstDash val="lgDashDot"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6" name="Freeform: Shape 7"/>
          <p:cNvSpPr/>
          <p:nvPr/>
        </p:nvSpPr>
        <p:spPr>
          <a:xfrm>
            <a:off x="1260128" y="874929"/>
            <a:ext cx="8370675" cy="5833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6" h="21203" fill="norm" stroke="1" extrusionOk="0">
                <a:moveTo>
                  <a:pt x="21186" y="0"/>
                </a:moveTo>
                <a:cubicBezTo>
                  <a:pt x="17855" y="428"/>
                  <a:pt x="14523" y="857"/>
                  <a:pt x="11579" y="1459"/>
                </a:cubicBezTo>
                <a:cubicBezTo>
                  <a:pt x="8635" y="2060"/>
                  <a:pt x="5438" y="1172"/>
                  <a:pt x="3521" y="3611"/>
                </a:cubicBezTo>
                <a:cubicBezTo>
                  <a:pt x="1603" y="6050"/>
                  <a:pt x="-414" y="13179"/>
                  <a:pt x="74" y="16092"/>
                </a:cubicBezTo>
                <a:cubicBezTo>
                  <a:pt x="563" y="19006"/>
                  <a:pt x="4700" y="20580"/>
                  <a:pt x="6451" y="21090"/>
                </a:cubicBezTo>
                <a:cubicBezTo>
                  <a:pt x="8202" y="21600"/>
                  <a:pt x="9759" y="20285"/>
                  <a:pt x="10580" y="19153"/>
                </a:cubicBezTo>
                <a:cubicBezTo>
                  <a:pt x="11402" y="18021"/>
                  <a:pt x="11379" y="14299"/>
                  <a:pt x="11379" y="14299"/>
                </a:cubicBezTo>
              </a:path>
            </a:pathLst>
          </a:custGeom>
          <a:ln w="44450">
            <a:solidFill>
              <a:srgbClr val="7030A0"/>
            </a:solidFill>
            <a:prstDash val="dash"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7" name="Rectangle 9"/>
          <p:cNvSpPr txBox="1"/>
          <p:nvPr/>
        </p:nvSpPr>
        <p:spPr>
          <a:xfrm>
            <a:off x="5501073" y="3706614"/>
            <a:ext cx="516023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54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198" name="TextBox 12"/>
          <p:cNvSpPr txBox="1"/>
          <p:nvPr/>
        </p:nvSpPr>
        <p:spPr>
          <a:xfrm>
            <a:off x="5852273" y="1370539"/>
            <a:ext cx="1901133" cy="669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HI KEY 2500FT AGL</a:t>
            </a:r>
          </a:p>
        </p:txBody>
      </p:sp>
      <p:sp>
        <p:nvSpPr>
          <p:cNvPr id="199" name="Rectangle 10"/>
          <p:cNvSpPr txBox="1"/>
          <p:nvPr/>
        </p:nvSpPr>
        <p:spPr>
          <a:xfrm>
            <a:off x="9250336" y="3706614"/>
            <a:ext cx="293957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54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*</a:t>
            </a:r>
          </a:p>
        </p:txBody>
      </p:sp>
      <p:sp>
        <p:nvSpPr>
          <p:cNvPr id="200" name="Rectangle 14"/>
          <p:cNvSpPr txBox="1"/>
          <p:nvPr/>
        </p:nvSpPr>
        <p:spPr>
          <a:xfrm>
            <a:off x="1238645" y="3670048"/>
            <a:ext cx="400495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54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*</a:t>
            </a:r>
          </a:p>
        </p:txBody>
      </p:sp>
      <p:pic>
        <p:nvPicPr>
          <p:cNvPr id="201" name="Picture 15" descr="Picture 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20970591">
            <a:off x="5249576" y="976456"/>
            <a:ext cx="1302529" cy="593787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traight Arrow Connector 13"/>
          <p:cNvSpPr/>
          <p:nvPr/>
        </p:nvSpPr>
        <p:spPr>
          <a:xfrm flipV="1">
            <a:off x="5759086" y="1555204"/>
            <a:ext cx="1" cy="1366082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03" name="TextBox 18"/>
          <p:cNvSpPr txBox="1"/>
          <p:nvPr/>
        </p:nvSpPr>
        <p:spPr>
          <a:xfrm>
            <a:off x="1621119" y="5197576"/>
            <a:ext cx="2618869" cy="669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BASE TURN 1000 ft AGL</a:t>
            </a:r>
          </a:p>
        </p:txBody>
      </p:sp>
      <p:sp>
        <p:nvSpPr>
          <p:cNvPr id="204" name="TextBox 19"/>
          <p:cNvSpPr txBox="1"/>
          <p:nvPr/>
        </p:nvSpPr>
        <p:spPr>
          <a:xfrm>
            <a:off x="1646516" y="3832226"/>
            <a:ext cx="2101688" cy="669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LOW KEY 1500 ft AGL</a:t>
            </a:r>
          </a:p>
        </p:txBody>
      </p:sp>
      <p:sp>
        <p:nvSpPr>
          <p:cNvPr id="205" name="TextBox 20"/>
          <p:cNvSpPr txBox="1"/>
          <p:nvPr/>
        </p:nvSpPr>
        <p:spPr>
          <a:xfrm>
            <a:off x="9510956" y="1158164"/>
            <a:ext cx="2273327" cy="669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ENGINE FAILURE BELOW 3000 FT</a:t>
            </a:r>
          </a:p>
        </p:txBody>
      </p:sp>
      <p:sp>
        <p:nvSpPr>
          <p:cNvPr id="206" name="TextBox 21"/>
          <p:cNvSpPr txBox="1"/>
          <p:nvPr/>
        </p:nvSpPr>
        <p:spPr>
          <a:xfrm>
            <a:off x="803057" y="938845"/>
            <a:ext cx="3150526" cy="669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ENGINE FAILURE ABOVE 3000 FT</a:t>
            </a:r>
          </a:p>
        </p:txBody>
      </p:sp>
      <p:sp>
        <p:nvSpPr>
          <p:cNvPr id="207" name="TextBox 22"/>
          <p:cNvSpPr txBox="1"/>
          <p:nvPr/>
        </p:nvSpPr>
        <p:spPr>
          <a:xfrm>
            <a:off x="7141307" y="3907044"/>
            <a:ext cx="2079531" cy="669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LOW KEY1500 ft AGL</a:t>
            </a:r>
          </a:p>
        </p:txBody>
      </p:sp>
      <p:sp>
        <p:nvSpPr>
          <p:cNvPr id="208" name="TextBox 23"/>
          <p:cNvSpPr txBox="1"/>
          <p:nvPr/>
        </p:nvSpPr>
        <p:spPr>
          <a:xfrm>
            <a:off x="7828267" y="5157477"/>
            <a:ext cx="2618869" cy="669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BASE TURN 1000 ft AGL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Box 18"/>
          <p:cNvSpPr txBox="1"/>
          <p:nvPr/>
        </p:nvSpPr>
        <p:spPr>
          <a:xfrm>
            <a:off x="548002" y="1159282"/>
            <a:ext cx="8651155" cy="4539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4" tIns="54854" rIns="54854" bIns="54854">
            <a:spAutoFit/>
          </a:bodyPr>
          <a:lstStyle/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Tell them what has happened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Where you are going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Reassure, i.e. “I want you to relax I’ve been trained for this.”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Ensure harnesses are secure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Show brace position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Explain again how hatches work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Remove glasses, sharp objects from pockets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Secure loose objects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Location of survival equipment and first aid kit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Actions after landing </a:t>
            </a:r>
          </a:p>
        </p:txBody>
      </p:sp>
      <p:sp>
        <p:nvSpPr>
          <p:cNvPr id="211" name="Rectangle 37"/>
          <p:cNvSpPr/>
          <p:nvPr/>
        </p:nvSpPr>
        <p:spPr>
          <a:xfrm>
            <a:off x="0" y="0"/>
            <a:ext cx="12192000" cy="992187"/>
          </a:xfrm>
          <a:prstGeom prst="rect">
            <a:avLst/>
          </a:prstGeom>
          <a:gradFill>
            <a:gsLst>
              <a:gs pos="0">
                <a:srgbClr val="FF9300"/>
              </a:gs>
              <a:gs pos="46000">
                <a:srgbClr val="EE843B"/>
              </a:gs>
              <a:gs pos="100000">
                <a:srgbClr val="9E480E"/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216">
              <a:defRPr sz="1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</a:p>
        </p:txBody>
      </p:sp>
      <p:sp>
        <p:nvSpPr>
          <p:cNvPr id="212" name="TextBox 52"/>
          <p:cNvSpPr txBox="1"/>
          <p:nvPr/>
        </p:nvSpPr>
        <p:spPr>
          <a:xfrm>
            <a:off x="261821" y="136686"/>
            <a:ext cx="10914544" cy="706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5" tIns="22855" rIns="22855" bIns="22855">
            <a:spAutoFit/>
          </a:bodyPr>
          <a:lstStyle>
            <a:lvl1pPr>
              <a:defRPr b="1" sz="44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Passenger Briefing</a:t>
            </a:r>
          </a:p>
        </p:txBody>
      </p:sp>
      <p:pic>
        <p:nvPicPr>
          <p:cNvPr id="213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43768" y="2629622"/>
            <a:ext cx="3810001" cy="213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s.jpeg" descr="images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43768" y="4738289"/>
            <a:ext cx="3810001" cy="213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Box 18"/>
          <p:cNvSpPr txBox="1"/>
          <p:nvPr/>
        </p:nvSpPr>
        <p:spPr>
          <a:xfrm>
            <a:off x="672874" y="1613004"/>
            <a:ext cx="10342182" cy="4085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4" tIns="54854" rIns="54854" bIns="54854">
            <a:spAutoFit/>
          </a:bodyPr>
          <a:lstStyle/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Area Frequency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Mayday, Mayday, Mayday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Aircraft call sign (3 times)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Nature of distress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Position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Intentions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Number of people on board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Plus any other useful information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No dangerous Goods</a:t>
            </a:r>
          </a:p>
        </p:txBody>
      </p:sp>
      <p:sp>
        <p:nvSpPr>
          <p:cNvPr id="217" name="Rectangle 37"/>
          <p:cNvSpPr/>
          <p:nvPr/>
        </p:nvSpPr>
        <p:spPr>
          <a:xfrm>
            <a:off x="0" y="0"/>
            <a:ext cx="12192000" cy="992187"/>
          </a:xfrm>
          <a:prstGeom prst="rect">
            <a:avLst/>
          </a:prstGeom>
          <a:gradFill>
            <a:gsLst>
              <a:gs pos="0">
                <a:srgbClr val="FF9300"/>
              </a:gs>
              <a:gs pos="46000">
                <a:srgbClr val="EE843B"/>
              </a:gs>
              <a:gs pos="100000">
                <a:srgbClr val="9E480E"/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216">
              <a:defRPr sz="1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</a:p>
        </p:txBody>
      </p:sp>
      <p:sp>
        <p:nvSpPr>
          <p:cNvPr id="218" name="TextBox 52"/>
          <p:cNvSpPr txBox="1"/>
          <p:nvPr/>
        </p:nvSpPr>
        <p:spPr>
          <a:xfrm>
            <a:off x="261821" y="136686"/>
            <a:ext cx="10914544" cy="706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5" tIns="22855" rIns="22855" bIns="22855">
            <a:spAutoFit/>
          </a:bodyPr>
          <a:lstStyle>
            <a:lvl1pPr>
              <a:defRPr b="1" sz="44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Mayday Call</a:t>
            </a:r>
          </a:p>
        </p:txBody>
      </p:sp>
      <p:pic>
        <p:nvPicPr>
          <p:cNvPr id="219" name="mayday.jpg" descr="mayda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26449" y="1649592"/>
            <a:ext cx="6326782" cy="3558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tangle 37"/>
          <p:cNvSpPr/>
          <p:nvPr/>
        </p:nvSpPr>
        <p:spPr>
          <a:xfrm>
            <a:off x="0" y="0"/>
            <a:ext cx="12192000" cy="992187"/>
          </a:xfrm>
          <a:prstGeom prst="rect">
            <a:avLst/>
          </a:prstGeom>
          <a:gradFill>
            <a:gsLst>
              <a:gs pos="0">
                <a:srgbClr val="FF9300"/>
              </a:gs>
              <a:gs pos="46000">
                <a:srgbClr val="EE843B"/>
              </a:gs>
              <a:gs pos="100000">
                <a:srgbClr val="9E480E"/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216">
              <a:defRPr sz="1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</a:p>
        </p:txBody>
      </p:sp>
      <p:sp>
        <p:nvSpPr>
          <p:cNvPr id="222" name="TextBox 52"/>
          <p:cNvSpPr txBox="1"/>
          <p:nvPr/>
        </p:nvSpPr>
        <p:spPr>
          <a:xfrm>
            <a:off x="261821" y="136686"/>
            <a:ext cx="10914544" cy="706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5" tIns="22855" rIns="22855" bIns="22855">
            <a:spAutoFit/>
          </a:bodyPr>
          <a:lstStyle>
            <a:lvl1pPr>
              <a:defRPr b="1" sz="44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Transponder</a:t>
            </a:r>
          </a:p>
        </p:txBody>
      </p:sp>
      <p:pic>
        <p:nvPicPr>
          <p:cNvPr id="22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4200" y="1905000"/>
            <a:ext cx="6000750" cy="1581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Rectangle 37"/>
          <p:cNvSpPr/>
          <p:nvPr/>
        </p:nvSpPr>
        <p:spPr>
          <a:xfrm>
            <a:off x="0" y="0"/>
            <a:ext cx="12192000" cy="992187"/>
          </a:xfrm>
          <a:prstGeom prst="rect">
            <a:avLst/>
          </a:prstGeom>
          <a:gradFill>
            <a:gsLst>
              <a:gs pos="0">
                <a:srgbClr val="FF9300"/>
              </a:gs>
              <a:gs pos="46000">
                <a:srgbClr val="EE843B"/>
              </a:gs>
              <a:gs pos="100000">
                <a:srgbClr val="9E480E"/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216">
              <a:defRPr sz="1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</a:p>
        </p:txBody>
      </p:sp>
      <p:sp>
        <p:nvSpPr>
          <p:cNvPr id="226" name="TextBox 52"/>
          <p:cNvSpPr txBox="1"/>
          <p:nvPr/>
        </p:nvSpPr>
        <p:spPr>
          <a:xfrm>
            <a:off x="261821" y="136686"/>
            <a:ext cx="10914544" cy="706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5" tIns="22855" rIns="22855" bIns="22855">
            <a:spAutoFit/>
          </a:bodyPr>
          <a:lstStyle>
            <a:lvl1pPr>
              <a:defRPr b="1" sz="44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GLIDE APPROACH FROM DOWNWIND</a:t>
            </a:r>
          </a:p>
        </p:txBody>
      </p:sp>
      <p:sp>
        <p:nvSpPr>
          <p:cNvPr id="227" name="Freeform: Shape 8"/>
          <p:cNvSpPr/>
          <p:nvPr/>
        </p:nvSpPr>
        <p:spPr>
          <a:xfrm>
            <a:off x="4345315" y="2229786"/>
            <a:ext cx="1339673" cy="2398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61" h="21600" fill="norm" stroke="1" extrusionOk="0">
                <a:moveTo>
                  <a:pt x="17680" y="0"/>
                </a:moveTo>
                <a:cubicBezTo>
                  <a:pt x="10207" y="2160"/>
                  <a:pt x="2734" y="4320"/>
                  <a:pt x="648" y="7155"/>
                </a:cubicBezTo>
                <a:cubicBezTo>
                  <a:pt x="-1439" y="9990"/>
                  <a:pt x="1907" y="14602"/>
                  <a:pt x="5159" y="17010"/>
                </a:cubicBezTo>
                <a:cubicBezTo>
                  <a:pt x="8412" y="19417"/>
                  <a:pt x="20161" y="21600"/>
                  <a:pt x="20161" y="21600"/>
                </a:cubicBezTo>
              </a:path>
            </a:pathLst>
          </a:custGeom>
          <a:ln w="41275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2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0840" y="5259635"/>
            <a:ext cx="4790161" cy="34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580942">
            <a:off x="2958725" y="3267142"/>
            <a:ext cx="2773181" cy="837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20543080">
            <a:off x="5329532" y="1699478"/>
            <a:ext cx="2003035" cy="709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1432947">
            <a:off x="7363434" y="5002295"/>
            <a:ext cx="1555860" cy="568488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traight Connector 3"/>
          <p:cNvSpPr/>
          <p:nvPr/>
        </p:nvSpPr>
        <p:spPr>
          <a:xfrm>
            <a:off x="5684987" y="4628212"/>
            <a:ext cx="1821045" cy="631423"/>
          </a:xfrm>
          <a:prstGeom prst="line">
            <a:avLst/>
          </a:prstGeom>
          <a:ln w="41275">
            <a:solidFill>
              <a:srgbClr val="FF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33" name="Rectangle 2"/>
          <p:cNvSpPr txBox="1"/>
          <p:nvPr/>
        </p:nvSpPr>
        <p:spPr>
          <a:xfrm>
            <a:off x="9116293" y="5072429"/>
            <a:ext cx="400495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5400">
                <a:ln w="12700" cap="flat">
                  <a:solidFill>
                    <a:srgbClr val="535353"/>
                  </a:solidFill>
                  <a:prstDash val="solid"/>
                  <a:round/>
                </a:ln>
                <a:solidFill>
                  <a:srgbClr val="FF0000"/>
                </a:solidFill>
              </a:defRPr>
            </a:lvl1pPr>
          </a:lstStyle>
          <a:p>
            <a:pPr/>
            <a:r>
              <a:t>*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Rectangle 37"/>
          <p:cNvSpPr/>
          <p:nvPr/>
        </p:nvSpPr>
        <p:spPr>
          <a:xfrm>
            <a:off x="0" y="0"/>
            <a:ext cx="12192000" cy="992187"/>
          </a:xfrm>
          <a:prstGeom prst="rect">
            <a:avLst/>
          </a:prstGeom>
          <a:gradFill>
            <a:gsLst>
              <a:gs pos="0">
                <a:srgbClr val="FF9300"/>
              </a:gs>
              <a:gs pos="46000">
                <a:srgbClr val="EE843B"/>
              </a:gs>
              <a:gs pos="100000">
                <a:srgbClr val="9E480E"/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216">
              <a:defRPr sz="1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</a:p>
        </p:txBody>
      </p:sp>
      <p:sp>
        <p:nvSpPr>
          <p:cNvPr id="236" name="TextBox 52"/>
          <p:cNvSpPr txBox="1"/>
          <p:nvPr/>
        </p:nvSpPr>
        <p:spPr>
          <a:xfrm>
            <a:off x="261821" y="136686"/>
            <a:ext cx="10914544" cy="706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5" tIns="22855" rIns="22855" bIns="22855">
            <a:spAutoFit/>
          </a:bodyPr>
          <a:lstStyle>
            <a:lvl1pPr>
              <a:defRPr b="1" sz="44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WHAT IF WE’RE TOO HIGH?</a:t>
            </a:r>
          </a:p>
        </p:txBody>
      </p:sp>
      <p:sp>
        <p:nvSpPr>
          <p:cNvPr id="237" name="Once we have selected a field we should not change from that  field unless absolutely necessary.…"/>
          <p:cNvSpPr txBox="1"/>
          <p:nvPr/>
        </p:nvSpPr>
        <p:spPr>
          <a:xfrm>
            <a:off x="263521" y="1306438"/>
            <a:ext cx="10665779" cy="3733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b="1" sz="3200"/>
            </a:pPr>
            <a:r>
              <a:t>Once we have selected a field we should not change from that </a:t>
            </a:r>
            <a:br/>
            <a:r>
              <a:t>field unless absolutely necessary.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b="1" sz="3200"/>
            </a:pPr>
            <a:br/>
            <a:r>
              <a:t>Consider:</a:t>
            </a:r>
          </a:p>
          <a:p>
            <a:pPr lvl="1" marL="701842" indent="-320842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1" sz="3200"/>
            </a:pPr>
            <a:r>
              <a:t>Full flap</a:t>
            </a:r>
          </a:p>
          <a:p>
            <a:pPr lvl="1" marL="701842" indent="-320842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1" sz="3200"/>
            </a:pPr>
            <a:r>
              <a:t>Sideslip</a:t>
            </a:r>
          </a:p>
          <a:p>
            <a:pPr lvl="1" marL="701842" indent="-320842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1" sz="3200"/>
            </a:pPr>
            <a:r>
              <a:t>“S” turns *</a:t>
            </a:r>
          </a:p>
        </p:txBody>
      </p:sp>
      <p:pic>
        <p:nvPicPr>
          <p:cNvPr id="2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55044" y="2291775"/>
            <a:ext cx="5799045" cy="4287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ectangle 37"/>
          <p:cNvSpPr/>
          <p:nvPr/>
        </p:nvSpPr>
        <p:spPr>
          <a:xfrm>
            <a:off x="0" y="0"/>
            <a:ext cx="12192000" cy="992187"/>
          </a:xfrm>
          <a:prstGeom prst="rect">
            <a:avLst/>
          </a:prstGeom>
          <a:gradFill>
            <a:gsLst>
              <a:gs pos="0">
                <a:srgbClr val="FF9300"/>
              </a:gs>
              <a:gs pos="46000">
                <a:srgbClr val="EE843B"/>
              </a:gs>
              <a:gs pos="100000">
                <a:srgbClr val="9E480E"/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216">
              <a:defRPr sz="1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</a:p>
        </p:txBody>
      </p:sp>
      <p:sp>
        <p:nvSpPr>
          <p:cNvPr id="241" name="TextBox 52"/>
          <p:cNvSpPr txBox="1"/>
          <p:nvPr/>
        </p:nvSpPr>
        <p:spPr>
          <a:xfrm>
            <a:off x="261821" y="136686"/>
            <a:ext cx="10914544" cy="706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5" tIns="22855" rIns="22855" bIns="22855">
            <a:spAutoFit/>
          </a:bodyPr>
          <a:lstStyle>
            <a:lvl1pPr>
              <a:defRPr b="1" sz="44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PUTTING IT  TOGETHER</a:t>
            </a:r>
          </a:p>
        </p:txBody>
      </p:sp>
      <p:sp>
        <p:nvSpPr>
          <p:cNvPr id="242" name="Trapezoid 3"/>
          <p:cNvSpPr/>
          <p:nvPr/>
        </p:nvSpPr>
        <p:spPr>
          <a:xfrm>
            <a:off x="4403931" y="2921286"/>
            <a:ext cx="2710309" cy="24208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3355" y="0"/>
                </a:lnTo>
                <a:lnTo>
                  <a:pt x="18245" y="0"/>
                </a:lnTo>
                <a:lnTo>
                  <a:pt x="21600" y="21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43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20970591">
            <a:off x="9704137" y="1097182"/>
            <a:ext cx="1302529" cy="593787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Freeform: Shape 7"/>
          <p:cNvSpPr/>
          <p:nvPr/>
        </p:nvSpPr>
        <p:spPr>
          <a:xfrm>
            <a:off x="1260128" y="1392689"/>
            <a:ext cx="8336943" cy="5315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6" h="21203" fill="norm" stroke="1" extrusionOk="0">
                <a:moveTo>
                  <a:pt x="21186" y="0"/>
                </a:moveTo>
                <a:cubicBezTo>
                  <a:pt x="17855" y="428"/>
                  <a:pt x="14523" y="857"/>
                  <a:pt x="11579" y="1459"/>
                </a:cubicBezTo>
                <a:cubicBezTo>
                  <a:pt x="8635" y="2060"/>
                  <a:pt x="5438" y="1172"/>
                  <a:pt x="3521" y="3611"/>
                </a:cubicBezTo>
                <a:cubicBezTo>
                  <a:pt x="1603" y="6050"/>
                  <a:pt x="-414" y="13179"/>
                  <a:pt x="74" y="16092"/>
                </a:cubicBezTo>
                <a:cubicBezTo>
                  <a:pt x="563" y="19006"/>
                  <a:pt x="4700" y="20580"/>
                  <a:pt x="6451" y="21090"/>
                </a:cubicBezTo>
                <a:cubicBezTo>
                  <a:pt x="8202" y="21600"/>
                  <a:pt x="9759" y="20285"/>
                  <a:pt x="10580" y="19153"/>
                </a:cubicBezTo>
                <a:cubicBezTo>
                  <a:pt x="11402" y="18021"/>
                  <a:pt x="11379" y="14299"/>
                  <a:pt x="11379" y="14299"/>
                </a:cubicBezTo>
              </a:path>
            </a:pathLst>
          </a:custGeom>
          <a:ln w="44450">
            <a:solidFill>
              <a:srgbClr val="7030A0"/>
            </a:solidFill>
            <a:prstDash val="dash"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5" name="Rectangle 9"/>
          <p:cNvSpPr txBox="1"/>
          <p:nvPr/>
        </p:nvSpPr>
        <p:spPr>
          <a:xfrm>
            <a:off x="5501073" y="3706614"/>
            <a:ext cx="516023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54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246" name="TextBox 12"/>
          <p:cNvSpPr txBox="1"/>
          <p:nvPr/>
        </p:nvSpPr>
        <p:spPr>
          <a:xfrm>
            <a:off x="5441058" y="1808283"/>
            <a:ext cx="1901133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HI KEY 2500FT AGL</a:t>
            </a:r>
          </a:p>
        </p:txBody>
      </p:sp>
      <p:sp>
        <p:nvSpPr>
          <p:cNvPr id="247" name="Rectangle 14"/>
          <p:cNvSpPr txBox="1"/>
          <p:nvPr/>
        </p:nvSpPr>
        <p:spPr>
          <a:xfrm>
            <a:off x="1238645" y="3670048"/>
            <a:ext cx="400495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54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*</a:t>
            </a:r>
          </a:p>
        </p:txBody>
      </p:sp>
      <p:pic>
        <p:nvPicPr>
          <p:cNvPr id="248" name="Picture 15" descr="Picture 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20970591">
            <a:off x="5249576" y="976456"/>
            <a:ext cx="1302529" cy="593787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traight Arrow Connector 13"/>
          <p:cNvSpPr/>
          <p:nvPr/>
        </p:nvSpPr>
        <p:spPr>
          <a:xfrm flipV="1">
            <a:off x="5759086" y="1555204"/>
            <a:ext cx="1" cy="1366082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50" name="TextBox 18"/>
          <p:cNvSpPr txBox="1"/>
          <p:nvPr/>
        </p:nvSpPr>
        <p:spPr>
          <a:xfrm>
            <a:off x="1488469" y="5131251"/>
            <a:ext cx="261887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BASE TURN 1000 ft AGL</a:t>
            </a:r>
          </a:p>
        </p:txBody>
      </p:sp>
      <p:sp>
        <p:nvSpPr>
          <p:cNvPr id="251" name="TextBox 19"/>
          <p:cNvSpPr txBox="1"/>
          <p:nvPr/>
        </p:nvSpPr>
        <p:spPr>
          <a:xfrm>
            <a:off x="1633251" y="3738074"/>
            <a:ext cx="2101688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LOW KEY 1500 ft AGL</a:t>
            </a:r>
          </a:p>
        </p:txBody>
      </p:sp>
      <p:sp>
        <p:nvSpPr>
          <p:cNvPr id="252" name="TextBox 21"/>
          <p:cNvSpPr txBox="1"/>
          <p:nvPr/>
        </p:nvSpPr>
        <p:spPr>
          <a:xfrm>
            <a:off x="10376954" y="1545986"/>
            <a:ext cx="1901130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ENGINE FAILURE ABOVE 3000 FT</a:t>
            </a:r>
          </a:p>
        </p:txBody>
      </p:sp>
      <p:sp>
        <p:nvSpPr>
          <p:cNvPr id="253" name="TextBox 24"/>
          <p:cNvSpPr txBox="1"/>
          <p:nvPr/>
        </p:nvSpPr>
        <p:spPr>
          <a:xfrm>
            <a:off x="7121870" y="1545986"/>
            <a:ext cx="2728486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t>FLY THE AIRCRAFT</a:t>
            </a:r>
          </a:p>
          <a:p>
            <a:pPr/>
            <a:r>
              <a:t>IMMEDIATE ACTIONS POH</a:t>
            </a:r>
          </a:p>
        </p:txBody>
      </p:sp>
      <p:sp>
        <p:nvSpPr>
          <p:cNvPr id="254" name="TextBox 25"/>
          <p:cNvSpPr txBox="1"/>
          <p:nvPr/>
        </p:nvSpPr>
        <p:spPr>
          <a:xfrm>
            <a:off x="7966881" y="1094280"/>
            <a:ext cx="190113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MAKE YOUR PLAN</a:t>
            </a:r>
          </a:p>
        </p:txBody>
      </p:sp>
      <p:sp>
        <p:nvSpPr>
          <p:cNvPr id="255" name="TextBox 26"/>
          <p:cNvSpPr txBox="1"/>
          <p:nvPr/>
        </p:nvSpPr>
        <p:spPr>
          <a:xfrm>
            <a:off x="2968298" y="1251589"/>
            <a:ext cx="1901130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BRIEF PASSENGERS</a:t>
            </a:r>
          </a:p>
        </p:txBody>
      </p:sp>
      <p:sp>
        <p:nvSpPr>
          <p:cNvPr id="256" name="TextBox 27"/>
          <p:cNvSpPr txBox="1"/>
          <p:nvPr/>
        </p:nvSpPr>
        <p:spPr>
          <a:xfrm>
            <a:off x="1520509" y="2099786"/>
            <a:ext cx="1392001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MAYDAY CALL</a:t>
            </a:r>
          </a:p>
        </p:txBody>
      </p:sp>
      <p:sp>
        <p:nvSpPr>
          <p:cNvPr id="257" name="TextBox 28"/>
          <p:cNvSpPr txBox="1"/>
          <p:nvPr/>
        </p:nvSpPr>
        <p:spPr>
          <a:xfrm>
            <a:off x="2488079" y="5956302"/>
            <a:ext cx="190113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GLIDE APPROACH</a:t>
            </a:r>
          </a:p>
        </p:txBody>
      </p:sp>
      <p:sp>
        <p:nvSpPr>
          <p:cNvPr id="258" name="TextBox 29"/>
          <p:cNvSpPr txBox="1"/>
          <p:nvPr/>
        </p:nvSpPr>
        <p:spPr>
          <a:xfrm>
            <a:off x="5804804" y="5567281"/>
            <a:ext cx="2188303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SHORT FINAL SECURE THE AIRCRAFT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3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8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4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Class="entr" nodeType="afterEffect" presetSubtype="4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4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5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1" grpId="4"/>
      <p:bldP build="whole" bldLvl="1" animBg="1" rev="0" advAuto="0" spid="257" grpId="8"/>
      <p:bldP build="whole" bldLvl="1" animBg="1" rev="0" advAuto="0" spid="255" grpId="5"/>
      <p:bldP build="whole" bldLvl="1" animBg="1" rev="0" advAuto="0" spid="256" grpId="6"/>
      <p:bldP build="whole" bldLvl="1" animBg="1" rev="0" advAuto="0" spid="250" grpId="7"/>
      <p:bldP build="whole" bldLvl="1" animBg="1" rev="0" advAuto="0" spid="246" grpId="3"/>
      <p:bldP build="whole" bldLvl="1" animBg="1" rev="0" advAuto="0" spid="258" grpId="9"/>
      <p:bldP build="whole" bldLvl="1" animBg="1" rev="0" advAuto="0" spid="254" grpId="2"/>
      <p:bldP build="p" bldLvl="5" animBg="1" rev="0" advAuto="0" spid="25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Rectangle 37"/>
          <p:cNvSpPr/>
          <p:nvPr/>
        </p:nvSpPr>
        <p:spPr>
          <a:xfrm>
            <a:off x="0" y="0"/>
            <a:ext cx="12192000" cy="992187"/>
          </a:xfrm>
          <a:prstGeom prst="rect">
            <a:avLst/>
          </a:prstGeom>
          <a:gradFill>
            <a:gsLst>
              <a:gs pos="0">
                <a:srgbClr val="FF9300"/>
              </a:gs>
              <a:gs pos="46000">
                <a:srgbClr val="EE843B"/>
              </a:gs>
              <a:gs pos="100000">
                <a:srgbClr val="9E480E"/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216">
              <a:defRPr sz="1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</a:p>
        </p:txBody>
      </p:sp>
      <p:sp>
        <p:nvSpPr>
          <p:cNvPr id="261" name="TextBox 52"/>
          <p:cNvSpPr txBox="1"/>
          <p:nvPr/>
        </p:nvSpPr>
        <p:spPr>
          <a:xfrm>
            <a:off x="261821" y="136686"/>
            <a:ext cx="10914544" cy="706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5" tIns="22855" rIns="22855" bIns="22855">
            <a:spAutoFit/>
          </a:bodyPr>
          <a:lstStyle>
            <a:lvl1pPr>
              <a:defRPr b="1" sz="44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Ditching</a:t>
            </a:r>
          </a:p>
        </p:txBody>
      </p:sp>
      <p:sp>
        <p:nvSpPr>
          <p:cNvPr id="262" name="Aim to land along the swell, between the waves…"/>
          <p:cNvSpPr txBox="1"/>
          <p:nvPr/>
        </p:nvSpPr>
        <p:spPr>
          <a:xfrm>
            <a:off x="290051" y="1916628"/>
            <a:ext cx="11604952" cy="3860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320842" indent="-320842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1" sz="3200"/>
            </a:pPr>
            <a:r>
              <a:t>Aim to land along the swell, between the waves</a:t>
            </a:r>
          </a:p>
          <a:p>
            <a:pPr marL="320842" indent="-320842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1" sz="3200"/>
            </a:pPr>
            <a:r>
              <a:t>Into wind if possible</a:t>
            </a:r>
          </a:p>
          <a:p>
            <a:pPr marL="320842" indent="-320842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1" sz="3200"/>
            </a:pPr>
            <a:r>
              <a:t>If retractable undercarriage, gear up </a:t>
            </a:r>
          </a:p>
          <a:p>
            <a:pPr marL="320842" indent="-320842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1" sz="3200"/>
            </a:pPr>
            <a:r>
              <a:t>Aim to touchdown slowest possible forward speed with high nose attitude </a:t>
            </a:r>
          </a:p>
          <a:p>
            <a:pPr marL="320842" indent="-320842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1" sz="3200"/>
            </a:pPr>
            <a:r>
              <a:t>Put life jackets on before ditching:-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b="1" sz="3200"/>
            </a:pPr>
            <a:r>
              <a:t>DO NOT INFLATE UNTIL CLEAR OF THE AIRCRAFT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063521"/>
            <a:ext cx="12192000" cy="132766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2" name="Group 17"/>
          <p:cNvGrpSpPr/>
          <p:nvPr/>
        </p:nvGrpSpPr>
        <p:grpSpPr>
          <a:xfrm>
            <a:off x="653142" y="3034010"/>
            <a:ext cx="10885715" cy="3400084"/>
            <a:chOff x="0" y="0"/>
            <a:chExt cx="10885713" cy="3400082"/>
          </a:xfrm>
        </p:grpSpPr>
        <p:sp>
          <p:nvSpPr>
            <p:cNvPr id="140" name="TextBox 18"/>
            <p:cNvSpPr txBox="1"/>
            <p:nvPr/>
          </p:nvSpPr>
          <p:spPr>
            <a:xfrm>
              <a:off x="-1" y="-1"/>
              <a:ext cx="10885715" cy="900225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45" tIns="17145" rIns="17145" bIns="17145" numCol="1" anchor="t">
              <a:spAutoFit/>
            </a:bodyPr>
            <a:lstStyle>
              <a:lvl1pPr algn="ctr">
                <a:defRPr sz="66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pPr/>
              <a:r>
                <a:t>Forced Landings without power</a:t>
              </a:r>
            </a:p>
          </p:txBody>
        </p:sp>
        <p:sp>
          <p:nvSpPr>
            <p:cNvPr id="141" name="Rectangle 19"/>
            <p:cNvSpPr/>
            <p:nvPr/>
          </p:nvSpPr>
          <p:spPr>
            <a:xfrm>
              <a:off x="2481942" y="3347925"/>
              <a:ext cx="5921829" cy="5215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300">
                  <a:solidFill>
                    <a:schemeClr val="accent2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</a:p>
          </p:txBody>
        </p:sp>
      </p:grpSp>
      <p:pic>
        <p:nvPicPr>
          <p:cNvPr id="143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50" y="1597156"/>
            <a:ext cx="3099993" cy="1072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ctangle 37"/>
          <p:cNvSpPr/>
          <p:nvPr/>
        </p:nvSpPr>
        <p:spPr>
          <a:xfrm>
            <a:off x="0" y="0"/>
            <a:ext cx="12192000" cy="992187"/>
          </a:xfrm>
          <a:prstGeom prst="rect">
            <a:avLst/>
          </a:prstGeom>
          <a:gradFill>
            <a:gsLst>
              <a:gs pos="0">
                <a:srgbClr val="FF9300"/>
              </a:gs>
              <a:gs pos="46000">
                <a:srgbClr val="EE843B"/>
              </a:gs>
              <a:gs pos="100000">
                <a:srgbClr val="9E480E"/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216">
              <a:defRPr sz="1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</a:p>
        </p:txBody>
      </p:sp>
      <p:sp>
        <p:nvSpPr>
          <p:cNvPr id="265" name="TextBox 52"/>
          <p:cNvSpPr txBox="1"/>
          <p:nvPr/>
        </p:nvSpPr>
        <p:spPr>
          <a:xfrm>
            <a:off x="261821" y="136686"/>
            <a:ext cx="10914544" cy="706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5" tIns="22855" rIns="22855" bIns="22855">
            <a:spAutoFit/>
          </a:bodyPr>
          <a:lstStyle>
            <a:lvl1pPr>
              <a:defRPr b="1" sz="44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Airmanship</a:t>
            </a:r>
          </a:p>
        </p:txBody>
      </p:sp>
      <p:sp>
        <p:nvSpPr>
          <p:cNvPr id="266" name="Aviate, navigate, communicate…"/>
          <p:cNvSpPr txBox="1"/>
          <p:nvPr/>
        </p:nvSpPr>
        <p:spPr>
          <a:xfrm>
            <a:off x="290051" y="1916628"/>
            <a:ext cx="6464429" cy="3405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320842" indent="-320842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1" sz="3200"/>
            </a:pPr>
            <a:r>
              <a:t>Aviate, navigate, communicate</a:t>
            </a:r>
          </a:p>
          <a:p>
            <a:pPr marL="320842" indent="-320842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1" sz="3200"/>
            </a:pPr>
            <a:r>
              <a:t>Simulate MAYDAY call</a:t>
            </a:r>
          </a:p>
          <a:p>
            <a:pPr marL="320842" indent="-320842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1" sz="3200"/>
            </a:pPr>
            <a:r>
              <a:t>Simulate transponder code</a:t>
            </a:r>
          </a:p>
          <a:p>
            <a:pPr marL="320842" indent="-320842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1" sz="3200"/>
            </a:pPr>
            <a:r>
              <a:t>Do not fly lower than 500’ AGL solo</a:t>
            </a:r>
          </a:p>
          <a:p>
            <a:pPr marL="320842" indent="-320842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1" sz="3200"/>
            </a:pPr>
            <a:r>
              <a:t>Fly neighbourly- Livestock &amp; Houses</a:t>
            </a:r>
          </a:p>
          <a:p>
            <a:pPr marL="320842" indent="-320842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1" sz="3200"/>
            </a:pPr>
            <a:r>
              <a:t>Warm engine every 1000’ *</a:t>
            </a:r>
          </a:p>
        </p:txBody>
      </p:sp>
      <p:pic>
        <p:nvPicPr>
          <p:cNvPr id="267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04229" y="1871938"/>
            <a:ext cx="4582893" cy="3495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6" grpId="1"/>
      <p:bldP build="whole" bldLvl="1" animBg="1" rev="0" advAuto="0" spid="267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 Box 322"/>
          <p:cNvSpPr txBox="1"/>
          <p:nvPr/>
        </p:nvSpPr>
        <p:spPr>
          <a:xfrm>
            <a:off x="434873" y="2119801"/>
            <a:ext cx="53840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sz="3200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✓</a:t>
            </a:r>
          </a:p>
        </p:txBody>
      </p:sp>
      <p:sp>
        <p:nvSpPr>
          <p:cNvPr id="270" name="Text Box 334"/>
          <p:cNvSpPr txBox="1"/>
          <p:nvPr/>
        </p:nvSpPr>
        <p:spPr>
          <a:xfrm>
            <a:off x="434875" y="2798691"/>
            <a:ext cx="53840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✓</a:t>
            </a:r>
          </a:p>
        </p:txBody>
      </p:sp>
      <p:sp>
        <p:nvSpPr>
          <p:cNvPr id="271" name="Text Box 346"/>
          <p:cNvSpPr txBox="1"/>
          <p:nvPr/>
        </p:nvSpPr>
        <p:spPr>
          <a:xfrm>
            <a:off x="434875" y="3477583"/>
            <a:ext cx="53840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sz="3200">
                <a:solidFill>
                  <a:srgbClr val="92D05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✓</a:t>
            </a:r>
          </a:p>
        </p:txBody>
      </p:sp>
      <p:sp>
        <p:nvSpPr>
          <p:cNvPr id="272" name="Text Box 358"/>
          <p:cNvSpPr txBox="1"/>
          <p:nvPr/>
        </p:nvSpPr>
        <p:spPr>
          <a:xfrm>
            <a:off x="434875" y="4152775"/>
            <a:ext cx="53840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sz="3200">
                <a:solidFill>
                  <a:schemeClr val="accent4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✓</a:t>
            </a:r>
          </a:p>
        </p:txBody>
      </p:sp>
      <p:sp>
        <p:nvSpPr>
          <p:cNvPr id="273" name="TextBox 121"/>
          <p:cNvSpPr txBox="1"/>
          <p:nvPr/>
        </p:nvSpPr>
        <p:spPr>
          <a:xfrm>
            <a:off x="1200847" y="2804577"/>
            <a:ext cx="10141641" cy="410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4" tIns="54854" rIns="54854" bIns="54854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1F4E79"/>
                </a:solidFill>
              </a:defRPr>
            </a:lvl1pPr>
          </a:lstStyle>
          <a:p>
            <a:pPr/>
            <a:r>
              <a:t>Simulate MAYDAY call</a:t>
            </a:r>
          </a:p>
        </p:txBody>
      </p:sp>
      <p:sp>
        <p:nvSpPr>
          <p:cNvPr id="274" name="TextBox 123"/>
          <p:cNvSpPr txBox="1"/>
          <p:nvPr/>
        </p:nvSpPr>
        <p:spPr>
          <a:xfrm>
            <a:off x="1200848" y="3476638"/>
            <a:ext cx="9929368" cy="41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4" tIns="54854" rIns="54854" bIns="54854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1F4E79"/>
                </a:solidFill>
              </a:defRPr>
            </a:lvl1pPr>
          </a:lstStyle>
          <a:p>
            <a:pPr/>
            <a:r>
              <a:t>Simulate transponder code</a:t>
            </a:r>
          </a:p>
        </p:txBody>
      </p:sp>
      <p:sp>
        <p:nvSpPr>
          <p:cNvPr id="275" name="TextBox 124"/>
          <p:cNvSpPr txBox="1"/>
          <p:nvPr/>
        </p:nvSpPr>
        <p:spPr>
          <a:xfrm>
            <a:off x="1206347" y="4157645"/>
            <a:ext cx="9776912" cy="410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4" tIns="54854" rIns="54854" bIns="54854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1F4E79"/>
                </a:solidFill>
              </a:defRPr>
            </a:lvl1pPr>
          </a:lstStyle>
          <a:p>
            <a:pPr/>
            <a:r>
              <a:t>Do not fly lower than 500’ AGL solo</a:t>
            </a:r>
          </a:p>
        </p:txBody>
      </p:sp>
      <p:sp>
        <p:nvSpPr>
          <p:cNvPr id="276" name="TextBox 125"/>
          <p:cNvSpPr txBox="1"/>
          <p:nvPr/>
        </p:nvSpPr>
        <p:spPr>
          <a:xfrm>
            <a:off x="1200848" y="2132514"/>
            <a:ext cx="9929368" cy="41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4" tIns="54854" rIns="54854" bIns="54854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1F4E79"/>
                </a:solidFill>
              </a:defRPr>
            </a:lvl1pPr>
          </a:lstStyle>
          <a:p>
            <a:pPr/>
            <a:r>
              <a:t>Aviate, navigate, communicate</a:t>
            </a:r>
          </a:p>
        </p:txBody>
      </p:sp>
      <p:grpSp>
        <p:nvGrpSpPr>
          <p:cNvPr id="279" name="Group 29"/>
          <p:cNvGrpSpPr/>
          <p:nvPr/>
        </p:nvGrpSpPr>
        <p:grpSpPr>
          <a:xfrm>
            <a:off x="1463478" y="225034"/>
            <a:ext cx="9308081" cy="887728"/>
            <a:chOff x="0" y="0"/>
            <a:chExt cx="9308079" cy="887726"/>
          </a:xfrm>
        </p:grpSpPr>
        <p:sp>
          <p:nvSpPr>
            <p:cNvPr id="277" name="TextBox 30"/>
            <p:cNvSpPr txBox="1"/>
            <p:nvPr/>
          </p:nvSpPr>
          <p:spPr>
            <a:xfrm>
              <a:off x="0" y="0"/>
              <a:ext cx="9308081" cy="6604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2855" tIns="22855" rIns="22855" bIns="22855" numCol="1" anchor="t">
              <a:spAutoFit/>
            </a:bodyPr>
            <a:lstStyle>
              <a:lvl1pPr algn="ctr">
                <a:defRPr b="1" sz="4800">
                  <a:solidFill>
                    <a:srgbClr val="44546A"/>
                  </a:solidFill>
                </a:defRPr>
              </a:lvl1pPr>
            </a:lstStyle>
            <a:p>
              <a:pPr/>
              <a:r>
                <a:t>AIRMANSHIP AND HUMAN FACTORS</a:t>
              </a:r>
            </a:p>
          </p:txBody>
        </p:sp>
        <p:sp>
          <p:nvSpPr>
            <p:cNvPr id="278" name="Rectangle 31"/>
            <p:cNvSpPr/>
            <p:nvPr/>
          </p:nvSpPr>
          <p:spPr>
            <a:xfrm>
              <a:off x="3353326" y="828222"/>
              <a:ext cx="2601427" cy="59505"/>
            </a:xfrm>
            <a:prstGeom prst="rect">
              <a:avLst/>
            </a:prstGeom>
            <a:solidFill>
              <a:srgbClr val="44546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900">
                  <a:solidFill>
                    <a:schemeClr val="accent2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</a:p>
          </p:txBody>
        </p:sp>
      </p:grpSp>
      <p:sp>
        <p:nvSpPr>
          <p:cNvPr id="280" name="Text Box 358"/>
          <p:cNvSpPr txBox="1"/>
          <p:nvPr/>
        </p:nvSpPr>
        <p:spPr>
          <a:xfrm>
            <a:off x="434873" y="4827968"/>
            <a:ext cx="53840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sz="3200">
                <a:solidFill>
                  <a:srgbClr val="FF93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✓</a:t>
            </a:r>
          </a:p>
        </p:txBody>
      </p:sp>
      <p:sp>
        <p:nvSpPr>
          <p:cNvPr id="281" name="Text Box 358"/>
          <p:cNvSpPr txBox="1"/>
          <p:nvPr/>
        </p:nvSpPr>
        <p:spPr>
          <a:xfrm>
            <a:off x="434873" y="5503162"/>
            <a:ext cx="53840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1" sz="3200">
                <a:solidFill>
                  <a:srgbClr val="00206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✓</a:t>
            </a:r>
          </a:p>
        </p:txBody>
      </p:sp>
      <p:sp>
        <p:nvSpPr>
          <p:cNvPr id="282" name="TextBox 16"/>
          <p:cNvSpPr txBox="1"/>
          <p:nvPr/>
        </p:nvSpPr>
        <p:spPr>
          <a:xfrm>
            <a:off x="1206347" y="4824769"/>
            <a:ext cx="9923869" cy="410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4" tIns="54854" rIns="54854" bIns="54854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1F4E79"/>
                </a:solidFill>
              </a:defRPr>
            </a:lvl1pPr>
          </a:lstStyle>
          <a:p>
            <a:pPr/>
            <a:r>
              <a:t>Fly neighbourly- Livestock &amp; Houses</a:t>
            </a:r>
          </a:p>
        </p:txBody>
      </p:sp>
      <p:sp>
        <p:nvSpPr>
          <p:cNvPr id="283" name="TextBox 17"/>
          <p:cNvSpPr txBox="1"/>
          <p:nvPr/>
        </p:nvSpPr>
        <p:spPr>
          <a:xfrm>
            <a:off x="1206347" y="5496831"/>
            <a:ext cx="5105070" cy="410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4" tIns="54854" rIns="54854" bIns="54854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1F4E79"/>
                </a:solidFill>
              </a:defRPr>
            </a:lvl1pPr>
          </a:lstStyle>
          <a:p>
            <a:pPr/>
            <a:r>
              <a:t>Warm engine every 1000’ *</a:t>
            </a:r>
          </a:p>
        </p:txBody>
      </p:sp>
      <p:pic>
        <p:nvPicPr>
          <p:cNvPr id="284" name="7890-qantas-uniform-costume.jpg" descr="7890-qantas-uniform-costu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68670" y="1537444"/>
            <a:ext cx="4161717" cy="5202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roup 58"/>
          <p:cNvGrpSpPr/>
          <p:nvPr/>
        </p:nvGrpSpPr>
        <p:grpSpPr>
          <a:xfrm>
            <a:off x="883535" y="242651"/>
            <a:ext cx="10435761" cy="1000421"/>
            <a:chOff x="0" y="0"/>
            <a:chExt cx="10435759" cy="1000419"/>
          </a:xfrm>
        </p:grpSpPr>
        <p:sp>
          <p:nvSpPr>
            <p:cNvPr id="286" name="TextBox 59"/>
            <p:cNvSpPr txBox="1"/>
            <p:nvPr/>
          </p:nvSpPr>
          <p:spPr>
            <a:xfrm>
              <a:off x="0" y="0"/>
              <a:ext cx="10435760" cy="745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2855" tIns="22855" rIns="22855" bIns="22855" numCol="1" anchor="t">
              <a:spAutoFit/>
            </a:bodyPr>
            <a:lstStyle>
              <a:lvl1pPr algn="ctr">
                <a:defRPr b="1" sz="5400">
                  <a:solidFill>
                    <a:srgbClr val="44546A"/>
                  </a:solidFill>
                </a:defRPr>
              </a:lvl1pPr>
            </a:lstStyle>
            <a:p>
              <a:pPr/>
              <a:r>
                <a:t>OUTCOMES &amp; EXPECTATIONS</a:t>
              </a:r>
            </a:p>
          </p:txBody>
        </p:sp>
        <p:sp>
          <p:nvSpPr>
            <p:cNvPr id="287" name="Rectangle 60"/>
            <p:cNvSpPr/>
            <p:nvPr/>
          </p:nvSpPr>
          <p:spPr>
            <a:xfrm flipH="1" rot="10800000">
              <a:off x="3379161" y="954701"/>
              <a:ext cx="3629554" cy="45719"/>
            </a:xfrm>
            <a:prstGeom prst="rect">
              <a:avLst/>
            </a:prstGeom>
            <a:solidFill>
              <a:srgbClr val="44546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900">
                  <a:solidFill>
                    <a:schemeClr val="accent2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</a:p>
          </p:txBody>
        </p:sp>
      </p:grpSp>
      <p:grpSp>
        <p:nvGrpSpPr>
          <p:cNvPr id="291" name="Group 9"/>
          <p:cNvGrpSpPr/>
          <p:nvPr/>
        </p:nvGrpSpPr>
        <p:grpSpPr>
          <a:xfrm>
            <a:off x="130629" y="1480453"/>
            <a:ext cx="12061371" cy="5165275"/>
            <a:chOff x="0" y="0"/>
            <a:chExt cx="12061368" cy="5165274"/>
          </a:xfrm>
        </p:grpSpPr>
        <p:sp>
          <p:nvSpPr>
            <p:cNvPr id="289" name="Round Same Side Corner Rectangle 11"/>
            <p:cNvSpPr/>
            <p:nvPr/>
          </p:nvSpPr>
          <p:spPr>
            <a:xfrm rot="16200000">
              <a:off x="3817566" y="-3296904"/>
              <a:ext cx="4740419" cy="11747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1951"/>
                    <a:pt x="21600" y="4358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4358"/>
                  </a:lnTo>
                  <a:cubicBezTo>
                    <a:pt x="0" y="1951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1F4E79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8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</a:p>
          </p:txBody>
        </p:sp>
        <p:sp>
          <p:nvSpPr>
            <p:cNvPr id="290" name="Round Same Side Corner Rectangle 10"/>
            <p:cNvSpPr/>
            <p:nvPr/>
          </p:nvSpPr>
          <p:spPr>
            <a:xfrm rot="16200000">
              <a:off x="3443344" y="-3443345"/>
              <a:ext cx="5165275" cy="1205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2072"/>
                    <a:pt x="21600" y="4629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4629"/>
                  </a:lnTo>
                  <a:cubicBezTo>
                    <a:pt x="0" y="2072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00B0F0">
                <a:alpha val="3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8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</a:p>
          </p:txBody>
        </p:sp>
      </p:grpSp>
      <p:sp>
        <p:nvSpPr>
          <p:cNvPr id="292" name="TextBox 94"/>
          <p:cNvSpPr txBox="1"/>
          <p:nvPr/>
        </p:nvSpPr>
        <p:spPr>
          <a:xfrm>
            <a:off x="1462171" y="2672950"/>
            <a:ext cx="10323878" cy="2292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4" tIns="54854" rIns="54854" bIns="54854">
            <a:spAutoFit/>
          </a:bodyPr>
          <a:lstStyle/>
          <a:p>
            <a:pPr marL="457200" indent="-457200">
              <a:buSzPct val="100000"/>
              <a:buFont typeface="Arial"/>
              <a:buChar char="•"/>
              <a:defRPr b="1" sz="3700">
                <a:solidFill>
                  <a:srgbClr val="FFFFFF"/>
                </a:solidFill>
              </a:defRPr>
            </a:pPr>
            <a:r>
              <a:t>State the initial actions to be taken in the event of a total engine failure. </a:t>
            </a:r>
          </a:p>
          <a:p>
            <a:pPr marL="457200" indent="-457200">
              <a:buSzPct val="100000"/>
              <a:buFont typeface="Arial"/>
              <a:buChar char="•"/>
              <a:defRPr b="1" sz="3700">
                <a:solidFill>
                  <a:srgbClr val="FFFFFF"/>
                </a:solidFill>
              </a:defRPr>
            </a:pPr>
            <a:r>
              <a:t>List the trouble checks.</a:t>
            </a:r>
          </a:p>
          <a:p>
            <a:pPr marL="457200" indent="-457200">
              <a:buSzPct val="100000"/>
              <a:buFont typeface="Arial"/>
              <a:buChar char="•"/>
              <a:defRPr b="1" sz="3700">
                <a:solidFill>
                  <a:srgbClr val="FFFFFF"/>
                </a:solidFill>
              </a:defRPr>
            </a:pPr>
            <a:r>
              <a:t>State the contents of a “mayday” radio call.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ROSSWIND BRIEF"/>
          <p:cNvSpPr txBox="1"/>
          <p:nvPr/>
        </p:nvSpPr>
        <p:spPr>
          <a:xfrm>
            <a:off x="4318127" y="373633"/>
            <a:ext cx="3555747" cy="497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30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CROSSWIND BRIEF</a:t>
            </a:r>
          </a:p>
        </p:txBody>
      </p:sp>
      <p:sp>
        <p:nvSpPr>
          <p:cNvPr id="295" name="AIRMENSHIP"/>
          <p:cNvSpPr txBox="1"/>
          <p:nvPr/>
        </p:nvSpPr>
        <p:spPr>
          <a:xfrm>
            <a:off x="378078" y="1462501"/>
            <a:ext cx="1606043" cy="3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20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AIRMENSHIP</a:t>
            </a:r>
          </a:p>
        </p:txBody>
      </p:sp>
      <p:sp>
        <p:nvSpPr>
          <p:cNvPr id="296" name="CLOCK CODE"/>
          <p:cNvSpPr txBox="1"/>
          <p:nvPr/>
        </p:nvSpPr>
        <p:spPr>
          <a:xfrm>
            <a:off x="2317496" y="1462501"/>
            <a:ext cx="1715009" cy="3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2000">
                <a:solidFill>
                  <a:srgbClr val="0076B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CLOCK CODE</a:t>
            </a:r>
          </a:p>
        </p:txBody>
      </p:sp>
      <p:pic>
        <p:nvPicPr>
          <p:cNvPr id="297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rcRect l="48" t="0" r="99" b="255"/>
          <a:stretch>
            <a:fillRect/>
          </a:stretch>
        </p:blipFill>
        <p:spPr>
          <a:xfrm>
            <a:off x="4184243" y="2418134"/>
            <a:ext cx="3936207" cy="3025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26" y="0"/>
                </a:moveTo>
                <a:lnTo>
                  <a:pt x="10517" y="595"/>
                </a:lnTo>
                <a:cubicBezTo>
                  <a:pt x="10395" y="942"/>
                  <a:pt x="10236" y="1219"/>
                  <a:pt x="10136" y="1261"/>
                </a:cubicBezTo>
                <a:cubicBezTo>
                  <a:pt x="9870" y="1371"/>
                  <a:pt x="9642" y="2631"/>
                  <a:pt x="9532" y="4610"/>
                </a:cubicBezTo>
                <a:cubicBezTo>
                  <a:pt x="9491" y="5361"/>
                  <a:pt x="9429" y="6012"/>
                  <a:pt x="9393" y="6057"/>
                </a:cubicBezTo>
                <a:cubicBezTo>
                  <a:pt x="9357" y="6103"/>
                  <a:pt x="7306" y="6185"/>
                  <a:pt x="4837" y="6244"/>
                </a:cubicBezTo>
                <a:cubicBezTo>
                  <a:pt x="1804" y="6317"/>
                  <a:pt x="291" y="6395"/>
                  <a:pt x="170" y="6479"/>
                </a:cubicBezTo>
                <a:lnTo>
                  <a:pt x="0" y="6596"/>
                </a:lnTo>
                <a:cubicBezTo>
                  <a:pt x="12" y="8273"/>
                  <a:pt x="36" y="9477"/>
                  <a:pt x="74" y="9508"/>
                </a:cubicBezTo>
                <a:cubicBezTo>
                  <a:pt x="153" y="9572"/>
                  <a:pt x="1743" y="9788"/>
                  <a:pt x="4807" y="10157"/>
                </a:cubicBezTo>
                <a:cubicBezTo>
                  <a:pt x="5573" y="10249"/>
                  <a:pt x="6917" y="10414"/>
                  <a:pt x="7792" y="10520"/>
                </a:cubicBezTo>
                <a:cubicBezTo>
                  <a:pt x="8668" y="10625"/>
                  <a:pt x="9440" y="10762"/>
                  <a:pt x="9506" y="10825"/>
                </a:cubicBezTo>
                <a:cubicBezTo>
                  <a:pt x="9583" y="10899"/>
                  <a:pt x="9714" y="11618"/>
                  <a:pt x="9868" y="12806"/>
                </a:cubicBezTo>
                <a:cubicBezTo>
                  <a:pt x="10449" y="17288"/>
                  <a:pt x="10458" y="17370"/>
                  <a:pt x="10275" y="17568"/>
                </a:cubicBezTo>
                <a:cubicBezTo>
                  <a:pt x="10215" y="17633"/>
                  <a:pt x="9845" y="17737"/>
                  <a:pt x="9452" y="17801"/>
                </a:cubicBezTo>
                <a:cubicBezTo>
                  <a:pt x="8510" y="17953"/>
                  <a:pt x="7328" y="18226"/>
                  <a:pt x="7268" y="18305"/>
                </a:cubicBezTo>
                <a:cubicBezTo>
                  <a:pt x="7192" y="18403"/>
                  <a:pt x="7264" y="20150"/>
                  <a:pt x="7352" y="20365"/>
                </a:cubicBezTo>
                <a:cubicBezTo>
                  <a:pt x="7424" y="20538"/>
                  <a:pt x="7593" y="20557"/>
                  <a:pt x="9032" y="20557"/>
                </a:cubicBezTo>
                <a:cubicBezTo>
                  <a:pt x="10527" y="20557"/>
                  <a:pt x="10638" y="20571"/>
                  <a:pt x="10719" y="20770"/>
                </a:cubicBezTo>
                <a:cubicBezTo>
                  <a:pt x="10768" y="20887"/>
                  <a:pt x="10807" y="21134"/>
                  <a:pt x="10807" y="21320"/>
                </a:cubicBezTo>
                <a:lnTo>
                  <a:pt x="10807" y="21600"/>
                </a:lnTo>
                <a:lnTo>
                  <a:pt x="10924" y="21600"/>
                </a:lnTo>
                <a:lnTo>
                  <a:pt x="11018" y="21107"/>
                </a:lnTo>
                <a:lnTo>
                  <a:pt x="11109" y="20611"/>
                </a:lnTo>
                <a:lnTo>
                  <a:pt x="12764" y="20580"/>
                </a:lnTo>
                <a:cubicBezTo>
                  <a:pt x="14667" y="20546"/>
                  <a:pt x="14522" y="20649"/>
                  <a:pt x="14524" y="19367"/>
                </a:cubicBezTo>
                <a:cubicBezTo>
                  <a:pt x="14526" y="18198"/>
                  <a:pt x="14511" y="18189"/>
                  <a:pt x="12577" y="17809"/>
                </a:cubicBezTo>
                <a:cubicBezTo>
                  <a:pt x="11955" y="17687"/>
                  <a:pt x="11411" y="17541"/>
                  <a:pt x="11368" y="17486"/>
                </a:cubicBezTo>
                <a:cubicBezTo>
                  <a:pt x="11322" y="17426"/>
                  <a:pt x="11328" y="17020"/>
                  <a:pt x="11388" y="16469"/>
                </a:cubicBezTo>
                <a:cubicBezTo>
                  <a:pt x="11736" y="13247"/>
                  <a:pt x="12019" y="10925"/>
                  <a:pt x="12068" y="10854"/>
                </a:cubicBezTo>
                <a:cubicBezTo>
                  <a:pt x="12122" y="10774"/>
                  <a:pt x="13440" y="10550"/>
                  <a:pt x="16088" y="10171"/>
                </a:cubicBezTo>
                <a:cubicBezTo>
                  <a:pt x="20533" y="9534"/>
                  <a:pt x="21224" y="9428"/>
                  <a:pt x="21432" y="9330"/>
                </a:cubicBezTo>
                <a:lnTo>
                  <a:pt x="21600" y="9250"/>
                </a:lnTo>
                <a:cubicBezTo>
                  <a:pt x="21585" y="7489"/>
                  <a:pt x="21560" y="6441"/>
                  <a:pt x="21511" y="6358"/>
                </a:cubicBezTo>
                <a:cubicBezTo>
                  <a:pt x="21416" y="6196"/>
                  <a:pt x="20915" y="6167"/>
                  <a:pt x="16761" y="6083"/>
                </a:cubicBezTo>
                <a:lnTo>
                  <a:pt x="12118" y="5992"/>
                </a:lnTo>
                <a:lnTo>
                  <a:pt x="12013" y="4508"/>
                </a:lnTo>
                <a:cubicBezTo>
                  <a:pt x="11863" y="2395"/>
                  <a:pt x="11701" y="1601"/>
                  <a:pt x="11355" y="1258"/>
                </a:cubicBezTo>
                <a:cubicBezTo>
                  <a:pt x="11200" y="1104"/>
                  <a:pt x="11017" y="768"/>
                  <a:pt x="10935" y="490"/>
                </a:cubicBezTo>
                <a:lnTo>
                  <a:pt x="10791" y="0"/>
                </a:lnTo>
                <a:lnTo>
                  <a:pt x="10726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98" name="Circle"/>
          <p:cNvSpPr/>
          <p:nvPr/>
        </p:nvSpPr>
        <p:spPr>
          <a:xfrm>
            <a:off x="4915311" y="2421780"/>
            <a:ext cx="2474070" cy="2474070"/>
          </a:xfrm>
          <a:prstGeom prst="ellipse">
            <a:avLst/>
          </a:prstGeom>
          <a:ln w="3175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9" name="12"/>
          <p:cNvSpPr txBox="1"/>
          <p:nvPr/>
        </p:nvSpPr>
        <p:spPr>
          <a:xfrm>
            <a:off x="5923026" y="2022855"/>
            <a:ext cx="345949" cy="34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20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12</a:t>
            </a:r>
          </a:p>
        </p:txBody>
      </p:sp>
      <p:sp>
        <p:nvSpPr>
          <p:cNvPr id="300" name="3"/>
          <p:cNvSpPr txBox="1"/>
          <p:nvPr/>
        </p:nvSpPr>
        <p:spPr>
          <a:xfrm>
            <a:off x="8260587" y="3337305"/>
            <a:ext cx="204725" cy="34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20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301" name="6"/>
          <p:cNvSpPr txBox="1"/>
          <p:nvPr/>
        </p:nvSpPr>
        <p:spPr>
          <a:xfrm>
            <a:off x="6049984" y="5559805"/>
            <a:ext cx="204725" cy="34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20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6</a:t>
            </a:r>
          </a:p>
        </p:txBody>
      </p:sp>
      <p:sp>
        <p:nvSpPr>
          <p:cNvPr id="302" name="9"/>
          <p:cNvSpPr txBox="1"/>
          <p:nvPr/>
        </p:nvSpPr>
        <p:spPr>
          <a:xfrm>
            <a:off x="3839380" y="3337305"/>
            <a:ext cx="204725" cy="34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20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AIRMENSHIP"/>
          <p:cNvSpPr txBox="1"/>
          <p:nvPr/>
        </p:nvSpPr>
        <p:spPr>
          <a:xfrm>
            <a:off x="378078" y="1462501"/>
            <a:ext cx="1606043" cy="3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20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AIRMENSHIP</a:t>
            </a:r>
          </a:p>
        </p:txBody>
      </p:sp>
      <p:sp>
        <p:nvSpPr>
          <p:cNvPr id="305" name="IMSAFE"/>
          <p:cNvSpPr txBox="1"/>
          <p:nvPr/>
        </p:nvSpPr>
        <p:spPr>
          <a:xfrm>
            <a:off x="2684653" y="1462501"/>
            <a:ext cx="980695" cy="3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200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IMSAFE</a:t>
            </a:r>
          </a:p>
        </p:txBody>
      </p:sp>
      <p:sp>
        <p:nvSpPr>
          <p:cNvPr id="306" name="I - ILLNESS…"/>
          <p:cNvSpPr txBox="1"/>
          <p:nvPr/>
        </p:nvSpPr>
        <p:spPr>
          <a:xfrm>
            <a:off x="2693670" y="2167351"/>
            <a:ext cx="2857501" cy="1872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1219169">
              <a:defRPr sz="2000">
                <a:solidFill>
                  <a:srgbClr val="0076B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 - ILLNESS</a:t>
            </a:r>
          </a:p>
          <a:p>
            <a:pPr defTabSz="1219169">
              <a:defRPr sz="2000">
                <a:solidFill>
                  <a:srgbClr val="0076B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 - MEDICATION</a:t>
            </a:r>
          </a:p>
          <a:p>
            <a:pPr defTabSz="1219169">
              <a:defRPr sz="2000">
                <a:solidFill>
                  <a:srgbClr val="0076B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 - STRESS</a:t>
            </a:r>
          </a:p>
          <a:p>
            <a:pPr defTabSz="1219169">
              <a:defRPr sz="2000">
                <a:solidFill>
                  <a:srgbClr val="0076B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 - ALCOHOL</a:t>
            </a:r>
          </a:p>
          <a:p>
            <a:pPr defTabSz="1219169">
              <a:defRPr sz="2000">
                <a:solidFill>
                  <a:srgbClr val="0076B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 - FATIGUE</a:t>
            </a:r>
          </a:p>
          <a:p>
            <a:pPr defTabSz="1219169">
              <a:defRPr sz="2000">
                <a:solidFill>
                  <a:srgbClr val="0076B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 - EATING &amp; DRINKING</a:t>
            </a:r>
          </a:p>
        </p:txBody>
      </p:sp>
      <p:pic>
        <p:nvPicPr>
          <p:cNvPr id="307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5314" y="1257718"/>
            <a:ext cx="5547719" cy="3691755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PRE SOLO BRIEF"/>
          <p:cNvSpPr txBox="1"/>
          <p:nvPr/>
        </p:nvSpPr>
        <p:spPr>
          <a:xfrm>
            <a:off x="5072550" y="451639"/>
            <a:ext cx="3125979" cy="497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1219169">
              <a:defRPr sz="30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PRE SOLO BRIEF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587829"/>
            <a:ext cx="12303421" cy="79461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3" name="Group 17"/>
          <p:cNvGrpSpPr/>
          <p:nvPr/>
        </p:nvGrpSpPr>
        <p:grpSpPr>
          <a:xfrm>
            <a:off x="6092783" y="5064489"/>
            <a:ext cx="5446071" cy="1369605"/>
            <a:chOff x="0" y="0"/>
            <a:chExt cx="5446069" cy="1369604"/>
          </a:xfrm>
        </p:grpSpPr>
        <p:sp>
          <p:nvSpPr>
            <p:cNvPr id="311" name="TextBox 18"/>
            <p:cNvSpPr txBox="1"/>
            <p:nvPr/>
          </p:nvSpPr>
          <p:spPr>
            <a:xfrm>
              <a:off x="0" y="0"/>
              <a:ext cx="5446070" cy="959607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45" tIns="17145" rIns="17145" bIns="17145" numCol="1" anchor="t">
              <a:spAutoFit/>
            </a:bodyPr>
            <a:lstStyle>
              <a:lvl1pPr algn="ctr">
                <a:defRPr sz="72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pPr/>
              <a:r>
                <a:t>QUESTIONS?</a:t>
              </a:r>
            </a:p>
          </p:txBody>
        </p:sp>
        <p:sp>
          <p:nvSpPr>
            <p:cNvPr id="312" name="Rectangle 19"/>
            <p:cNvSpPr/>
            <p:nvPr/>
          </p:nvSpPr>
          <p:spPr>
            <a:xfrm>
              <a:off x="845044" y="1321795"/>
              <a:ext cx="3802742" cy="4781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300">
                  <a:solidFill>
                    <a:schemeClr val="accent2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roup 8"/>
          <p:cNvGrpSpPr/>
          <p:nvPr/>
        </p:nvGrpSpPr>
        <p:grpSpPr>
          <a:xfrm>
            <a:off x="2970614" y="4621267"/>
            <a:ext cx="5791200" cy="1239570"/>
            <a:chOff x="0" y="0"/>
            <a:chExt cx="5791199" cy="1239568"/>
          </a:xfrm>
        </p:grpSpPr>
        <p:sp>
          <p:nvSpPr>
            <p:cNvPr id="315" name="TextBox 9"/>
            <p:cNvSpPr txBox="1"/>
            <p:nvPr/>
          </p:nvSpPr>
          <p:spPr>
            <a:xfrm>
              <a:off x="0" y="0"/>
              <a:ext cx="5791200" cy="743359"/>
            </a:xfrm>
            <a:prstGeom prst="rect">
              <a:avLst/>
            </a:prstGeom>
            <a:noFill/>
            <a:ln w="9525" cap="flat">
              <a:solidFill>
                <a:srgbClr val="2F5597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145" tIns="17145" rIns="17145" bIns="17145" numCol="1" anchor="t">
              <a:spAutoFit/>
            </a:bodyPr>
            <a:lstStyle>
              <a:lvl1pPr algn="ctr">
                <a:defRPr sz="5400">
                  <a:solidFill>
                    <a:srgbClr val="FF9300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pPr/>
              <a:r>
                <a:t>www.raa.asn.au</a:t>
              </a:r>
            </a:p>
          </p:txBody>
        </p:sp>
        <p:sp>
          <p:nvSpPr>
            <p:cNvPr id="316" name="Rectangle 10"/>
            <p:cNvSpPr/>
            <p:nvPr/>
          </p:nvSpPr>
          <p:spPr>
            <a:xfrm flipH="1" rot="10800000">
              <a:off x="1409698" y="1156810"/>
              <a:ext cx="2971802" cy="82759"/>
            </a:xfrm>
            <a:prstGeom prst="rect">
              <a:avLst/>
            </a:prstGeom>
            <a:solidFill>
              <a:srgbClr val="1F4E7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300">
                  <a:solidFill>
                    <a:schemeClr val="accent2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</a:p>
          </p:txBody>
        </p:sp>
      </p:grpSp>
      <p:pic>
        <p:nvPicPr>
          <p:cNvPr id="31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65685" y="297579"/>
            <a:ext cx="5401057" cy="4032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600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 58"/>
          <p:cNvGrpSpPr/>
          <p:nvPr/>
        </p:nvGrpSpPr>
        <p:grpSpPr>
          <a:xfrm>
            <a:off x="883535" y="242651"/>
            <a:ext cx="10435761" cy="974747"/>
            <a:chOff x="0" y="0"/>
            <a:chExt cx="10435759" cy="974745"/>
          </a:xfrm>
        </p:grpSpPr>
        <p:sp>
          <p:nvSpPr>
            <p:cNvPr id="145" name="TextBox 59"/>
            <p:cNvSpPr txBox="1"/>
            <p:nvPr/>
          </p:nvSpPr>
          <p:spPr>
            <a:xfrm>
              <a:off x="0" y="0"/>
              <a:ext cx="10435760" cy="745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2855" tIns="22855" rIns="22855" bIns="22855" numCol="1" anchor="t">
              <a:spAutoFit/>
            </a:bodyPr>
            <a:lstStyle>
              <a:lvl1pPr algn="ctr">
                <a:defRPr b="1" sz="5400">
                  <a:solidFill>
                    <a:srgbClr val="44546A"/>
                  </a:solidFill>
                </a:defRPr>
              </a:lvl1pPr>
            </a:lstStyle>
            <a:p>
              <a:pPr/>
              <a:r>
                <a:t>AIM</a:t>
              </a:r>
            </a:p>
          </p:txBody>
        </p:sp>
        <p:sp>
          <p:nvSpPr>
            <p:cNvPr id="146" name="Rectangle 60"/>
            <p:cNvSpPr/>
            <p:nvPr/>
          </p:nvSpPr>
          <p:spPr>
            <a:xfrm flipH="1" rot="10800000">
              <a:off x="4445213" y="929027"/>
              <a:ext cx="1784233" cy="45719"/>
            </a:xfrm>
            <a:prstGeom prst="rect">
              <a:avLst/>
            </a:prstGeom>
            <a:solidFill>
              <a:srgbClr val="44546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900">
                  <a:solidFill>
                    <a:schemeClr val="accent2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</a:p>
          </p:txBody>
        </p:sp>
      </p:grpSp>
      <p:grpSp>
        <p:nvGrpSpPr>
          <p:cNvPr id="150" name="Group 9"/>
          <p:cNvGrpSpPr/>
          <p:nvPr/>
        </p:nvGrpSpPr>
        <p:grpSpPr>
          <a:xfrm>
            <a:off x="457200" y="1480448"/>
            <a:ext cx="11734798" cy="5148947"/>
            <a:chOff x="0" y="0"/>
            <a:chExt cx="11734795" cy="5148946"/>
          </a:xfrm>
        </p:grpSpPr>
        <p:sp>
          <p:nvSpPr>
            <p:cNvPr id="148" name="Round Same Side Corner Rectangle 11"/>
            <p:cNvSpPr/>
            <p:nvPr/>
          </p:nvSpPr>
          <p:spPr>
            <a:xfrm rot="16200000">
              <a:off x="3657519" y="-3146015"/>
              <a:ext cx="4725433" cy="11429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1999"/>
                    <a:pt x="21600" y="4465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4465"/>
                  </a:lnTo>
                  <a:cubicBezTo>
                    <a:pt x="0" y="1999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1F4E79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</a:p>
          </p:txBody>
        </p:sp>
        <p:sp>
          <p:nvSpPr>
            <p:cNvPr id="149" name="Round Same Side Corner Rectangle 10"/>
            <p:cNvSpPr/>
            <p:nvPr/>
          </p:nvSpPr>
          <p:spPr>
            <a:xfrm rot="16200000">
              <a:off x="3288349" y="-3288350"/>
              <a:ext cx="5148947" cy="11725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2123"/>
                    <a:pt x="21600" y="4742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4742"/>
                  </a:lnTo>
                  <a:cubicBezTo>
                    <a:pt x="0" y="212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9DC3E6">
                <a:alpha val="3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</a:p>
          </p:txBody>
        </p:sp>
      </p:grpSp>
      <p:sp>
        <p:nvSpPr>
          <p:cNvPr id="151" name="TextBox 94"/>
          <p:cNvSpPr txBox="1"/>
          <p:nvPr/>
        </p:nvSpPr>
        <p:spPr>
          <a:xfrm>
            <a:off x="1797980" y="1962276"/>
            <a:ext cx="9612405" cy="3906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4" tIns="54854" rIns="54854" bIns="54854">
            <a:spAutoFit/>
          </a:bodyPr>
          <a:lstStyle>
            <a:lvl1pPr algn="r">
              <a:defRPr b="1" sz="5000">
                <a:solidFill>
                  <a:srgbClr val="FFFFFF"/>
                </a:solidFill>
              </a:defRPr>
            </a:lvl1pPr>
          </a:lstStyle>
          <a:p>
            <a:pPr/>
            <a:r>
              <a:t>	For you to understand the possible causes of an engine failure and  how to accurately carry out an emergency forced landing without power.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Box 59"/>
          <p:cNvSpPr txBox="1"/>
          <p:nvPr/>
        </p:nvSpPr>
        <p:spPr>
          <a:xfrm>
            <a:off x="883535" y="242652"/>
            <a:ext cx="10435761" cy="74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5" tIns="22855" rIns="22855" bIns="22855">
            <a:spAutoFit/>
          </a:bodyPr>
          <a:lstStyle>
            <a:lvl1pPr algn="ctr">
              <a:defRPr b="1" sz="5400">
                <a:solidFill>
                  <a:srgbClr val="1F4E79"/>
                </a:solidFill>
              </a:defRPr>
            </a:lvl1pPr>
          </a:lstStyle>
          <a:p>
            <a:pPr/>
            <a:r>
              <a:t>APPLICATION</a:t>
            </a:r>
          </a:p>
        </p:txBody>
      </p:sp>
      <p:sp>
        <p:nvSpPr>
          <p:cNvPr id="154" name="TextBox 94"/>
          <p:cNvSpPr txBox="1"/>
          <p:nvPr/>
        </p:nvSpPr>
        <p:spPr>
          <a:xfrm>
            <a:off x="914633" y="2398141"/>
            <a:ext cx="10372662" cy="3590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4" tIns="54854" rIns="54854" bIns="54854">
            <a:spAutoFit/>
          </a:bodyPr>
          <a:lstStyle/>
          <a:p>
            <a:pPr>
              <a:lnSpc>
                <a:spcPct val="110000"/>
              </a:lnSpc>
              <a:defRPr b="1" sz="3600">
                <a:solidFill>
                  <a:srgbClr val="44546A"/>
                </a:solidFill>
              </a:defRPr>
            </a:pPr>
            <a:r>
              <a:t>At the end of this briefing you will by able, correctly and from memory, to:</a:t>
            </a:r>
          </a:p>
          <a:p>
            <a:pPr marL="360947" indent="-360947">
              <a:lnSpc>
                <a:spcPct val="110000"/>
              </a:lnSpc>
              <a:buSzPct val="100000"/>
              <a:buChar char="•"/>
              <a:defRPr b="1" sz="3600">
                <a:solidFill>
                  <a:srgbClr val="44546A"/>
                </a:solidFill>
              </a:defRPr>
            </a:pPr>
            <a:r>
              <a:t>State the initial actions to be taken in the event of a total engine failure. </a:t>
            </a:r>
          </a:p>
          <a:p>
            <a:pPr marL="360947" indent="-360947">
              <a:lnSpc>
                <a:spcPct val="110000"/>
              </a:lnSpc>
              <a:buSzPct val="100000"/>
              <a:buChar char="•"/>
              <a:defRPr b="1" sz="3600">
                <a:solidFill>
                  <a:srgbClr val="44546A"/>
                </a:solidFill>
              </a:defRPr>
            </a:pPr>
            <a:r>
              <a:t>List the trouble checks.</a:t>
            </a:r>
          </a:p>
          <a:p>
            <a:pPr marL="360947" indent="-360947">
              <a:lnSpc>
                <a:spcPct val="110000"/>
              </a:lnSpc>
              <a:buSzPct val="100000"/>
              <a:buChar char="•"/>
              <a:defRPr b="1" sz="3600">
                <a:solidFill>
                  <a:srgbClr val="44546A"/>
                </a:solidFill>
              </a:defRPr>
            </a:pPr>
            <a:r>
              <a:t>State the contents of a “mayday” radio call.</a:t>
            </a:r>
          </a:p>
        </p:txBody>
      </p:sp>
      <p:sp>
        <p:nvSpPr>
          <p:cNvPr id="155" name="Rectangle 19"/>
          <p:cNvSpPr/>
          <p:nvPr/>
        </p:nvSpPr>
        <p:spPr>
          <a:xfrm flipV="1">
            <a:off x="5328749" y="1171678"/>
            <a:ext cx="1784233" cy="45720"/>
          </a:xfrm>
          <a:prstGeom prst="rect">
            <a:avLst/>
          </a:prstGeom>
          <a:solidFill>
            <a:srgbClr val="44546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900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Box 3"/>
          <p:cNvSpPr txBox="1"/>
          <p:nvPr/>
        </p:nvSpPr>
        <p:spPr>
          <a:xfrm>
            <a:off x="684497" y="1791485"/>
            <a:ext cx="10885715" cy="2514960"/>
          </a:xfrm>
          <a:prstGeom prst="rect">
            <a:avLst/>
          </a:prstGeom>
          <a:ln>
            <a:solidFill>
              <a:srgbClr val="FF93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145" tIns="17145" rIns="17145" bIns="17145">
            <a:spAutoFit/>
          </a:bodyPr>
          <a:lstStyle/>
          <a:p>
            <a:pPr algn="ctr">
              <a:defRPr sz="8800">
                <a:solidFill>
                  <a:srgbClr val="FF93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>
                <a:latin typeface="Carlito"/>
                <a:ea typeface="Carlito"/>
                <a:cs typeface="Carlito"/>
                <a:sym typeface="Carlito"/>
              </a:rPr>
              <a:t>UNDERPINNING</a:t>
            </a:r>
            <a:r>
              <a:t> THEORY</a:t>
            </a:r>
          </a:p>
        </p:txBody>
      </p:sp>
      <p:sp>
        <p:nvSpPr>
          <p:cNvPr id="158" name="Rectangle 4"/>
          <p:cNvSpPr/>
          <p:nvPr/>
        </p:nvSpPr>
        <p:spPr>
          <a:xfrm>
            <a:off x="3166441" y="4842931"/>
            <a:ext cx="5921829" cy="52158"/>
          </a:xfrm>
          <a:prstGeom prst="rect">
            <a:avLst/>
          </a:prstGeom>
          <a:solidFill>
            <a:srgbClr val="FF93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Box 18"/>
          <p:cNvSpPr txBox="1"/>
          <p:nvPr/>
        </p:nvSpPr>
        <p:spPr>
          <a:xfrm>
            <a:off x="327985" y="1613917"/>
            <a:ext cx="4698976" cy="4085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4" tIns="54854" rIns="54854" bIns="54854">
            <a:spAutoFit/>
          </a:bodyPr>
          <a:lstStyle/>
          <a:p>
            <a:pPr marL="200526" indent="-200526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Fuel starvation/exhaustion</a:t>
            </a:r>
          </a:p>
          <a:p>
            <a:pPr marL="200526" indent="-200526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Fuel contamination</a:t>
            </a:r>
          </a:p>
          <a:p>
            <a:pPr marL="200526" indent="-200526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Primer not locked in</a:t>
            </a:r>
          </a:p>
          <a:p>
            <a:pPr marL="200526" indent="-200526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Carburetor ice</a:t>
            </a:r>
          </a:p>
          <a:p>
            <a:pPr marL="200526" indent="-200526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Ignition failure</a:t>
            </a:r>
          </a:p>
          <a:p>
            <a:pPr marL="200526" indent="-200526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Mechanical failure</a:t>
            </a:r>
          </a:p>
          <a:p>
            <a:pPr marL="200526" indent="-200526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Oil loss</a:t>
            </a:r>
          </a:p>
          <a:p>
            <a:pPr marL="200526" indent="-200526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Propeller failure</a:t>
            </a:r>
          </a:p>
          <a:p>
            <a:pPr marL="200526" indent="-200526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Fire </a:t>
            </a:r>
          </a:p>
        </p:txBody>
      </p:sp>
      <p:sp>
        <p:nvSpPr>
          <p:cNvPr id="161" name="Rectangle 37"/>
          <p:cNvSpPr/>
          <p:nvPr/>
        </p:nvSpPr>
        <p:spPr>
          <a:xfrm>
            <a:off x="0" y="0"/>
            <a:ext cx="12192000" cy="992187"/>
          </a:xfrm>
          <a:prstGeom prst="rect">
            <a:avLst/>
          </a:prstGeom>
          <a:gradFill>
            <a:gsLst>
              <a:gs pos="0">
                <a:srgbClr val="FF9300"/>
              </a:gs>
              <a:gs pos="46000">
                <a:srgbClr val="EE843B"/>
              </a:gs>
              <a:gs pos="100000">
                <a:srgbClr val="9E480E"/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216">
              <a:defRPr sz="1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</a:p>
        </p:txBody>
      </p:sp>
      <p:sp>
        <p:nvSpPr>
          <p:cNvPr id="162" name="TextBox 52"/>
          <p:cNvSpPr txBox="1"/>
          <p:nvPr/>
        </p:nvSpPr>
        <p:spPr>
          <a:xfrm>
            <a:off x="261821" y="136687"/>
            <a:ext cx="6025153" cy="706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5" tIns="22855" rIns="22855" bIns="22855">
            <a:spAutoFit/>
          </a:bodyPr>
          <a:lstStyle>
            <a:lvl1pPr>
              <a:defRPr b="1" sz="44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Possible Causes</a:t>
            </a:r>
          </a:p>
        </p:txBody>
      </p:sp>
      <p:pic>
        <p:nvPicPr>
          <p:cNvPr id="163" name="1911f_eout_01_16x9.jpg" descr="1911f_eout_01_16x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8864" y="1697822"/>
            <a:ext cx="7567427" cy="425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Box 18"/>
          <p:cNvSpPr txBox="1"/>
          <p:nvPr/>
        </p:nvSpPr>
        <p:spPr>
          <a:xfrm>
            <a:off x="195335" y="2293588"/>
            <a:ext cx="5243089" cy="2270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4" tIns="54854" rIns="54854" bIns="54854">
            <a:spAutoFit/>
          </a:bodyPr>
          <a:lstStyle/>
          <a:p>
            <a:pPr marL="200526" indent="-200526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Pre-flight planning</a:t>
            </a:r>
          </a:p>
          <a:p>
            <a:pPr marL="200526" indent="-200526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Fuel caps, fuel drains and fuel vents</a:t>
            </a:r>
          </a:p>
          <a:p>
            <a:pPr marL="200526" indent="-200526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Know your aircrafts’ performance</a:t>
            </a:r>
          </a:p>
          <a:p>
            <a:pPr marL="200526" indent="-200526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Pre take off checks</a:t>
            </a:r>
          </a:p>
          <a:p>
            <a:pPr marL="200526" indent="-200526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In flight fuel plan </a:t>
            </a:r>
          </a:p>
        </p:txBody>
      </p:sp>
      <p:sp>
        <p:nvSpPr>
          <p:cNvPr id="166" name="Rectangle 37"/>
          <p:cNvSpPr/>
          <p:nvPr/>
        </p:nvSpPr>
        <p:spPr>
          <a:xfrm>
            <a:off x="0" y="0"/>
            <a:ext cx="12192000" cy="992187"/>
          </a:xfrm>
          <a:prstGeom prst="rect">
            <a:avLst/>
          </a:prstGeom>
          <a:gradFill>
            <a:gsLst>
              <a:gs pos="0">
                <a:srgbClr val="FF9300"/>
              </a:gs>
              <a:gs pos="46000">
                <a:srgbClr val="EE843B"/>
              </a:gs>
              <a:gs pos="100000">
                <a:srgbClr val="9E480E"/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216">
              <a:defRPr sz="1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</a:p>
        </p:txBody>
      </p:sp>
      <p:sp>
        <p:nvSpPr>
          <p:cNvPr id="167" name="TextBox 52"/>
          <p:cNvSpPr txBox="1"/>
          <p:nvPr/>
        </p:nvSpPr>
        <p:spPr>
          <a:xfrm>
            <a:off x="261821" y="136686"/>
            <a:ext cx="8903811" cy="706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5" tIns="22855" rIns="22855" bIns="22855">
            <a:spAutoFit/>
          </a:bodyPr>
          <a:lstStyle>
            <a:lvl1pPr>
              <a:defRPr b="1" sz="44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Most Forced landings are avoidable</a:t>
            </a:r>
          </a:p>
        </p:txBody>
      </p:sp>
      <p:pic>
        <p:nvPicPr>
          <p:cNvPr id="168" name="Fuel_system_01.jpg" descr="Fuel_system_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31058" y="995399"/>
            <a:ext cx="6672720" cy="60202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Box 18"/>
          <p:cNvSpPr txBox="1"/>
          <p:nvPr/>
        </p:nvSpPr>
        <p:spPr>
          <a:xfrm>
            <a:off x="924909" y="1162907"/>
            <a:ext cx="10342182" cy="4993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4" tIns="54854" rIns="54854" bIns="54854">
            <a:spAutoFit/>
          </a:bodyPr>
          <a:lstStyle/>
          <a:p>
            <a:pPr>
              <a:lnSpc>
                <a:spcPct val="110000"/>
              </a:lnSpc>
              <a:defRPr b="1" sz="2600">
                <a:solidFill>
                  <a:srgbClr val="44546A"/>
                </a:solidFill>
              </a:defRPr>
            </a:pPr>
            <a:r>
              <a:t>WHAT ARE THEY:</a:t>
            </a:r>
          </a:p>
          <a:p>
            <a:pPr marL="200526" indent="-200526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</a:p>
          <a:p>
            <a:pPr>
              <a:lnSpc>
                <a:spcPct val="110000"/>
              </a:lnSpc>
              <a:defRPr b="1" sz="2600">
                <a:solidFill>
                  <a:srgbClr val="44546A"/>
                </a:solidFill>
              </a:defRPr>
            </a:pPr>
            <a:r>
              <a:t>Engine Failure After Take-off:</a:t>
            </a:r>
          </a:p>
          <a:p>
            <a:pPr marL="200526" indent="-200526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Wing Flaps Up 	 	 	 	              70 KIAS</a:t>
            </a:r>
          </a:p>
          <a:p>
            <a:pPr marL="200526" indent="-200526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 Wing Flaps Down     			              65 KIAS   </a:t>
            </a:r>
          </a:p>
          <a:p>
            <a:pPr>
              <a:lnSpc>
                <a:spcPct val="110000"/>
              </a:lnSpc>
              <a:defRPr b="1" sz="2600">
                <a:solidFill>
                  <a:srgbClr val="44546A"/>
                </a:solidFill>
              </a:defRPr>
            </a:pPr>
            <a:r>
              <a:t>Maximum Glide:</a:t>
            </a:r>
          </a:p>
          <a:p>
            <a:pPr marL="200526" indent="-200526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600Kg MTOW	 	 	 	              70 KIAS</a:t>
            </a:r>
          </a:p>
          <a:p>
            <a:pPr marL="200526" indent="-200526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Precautionary Landing With Engine Power 	 65 KIAS</a:t>
            </a:r>
          </a:p>
          <a:p>
            <a:pPr>
              <a:lnSpc>
                <a:spcPct val="110000"/>
              </a:lnSpc>
              <a:defRPr b="1" sz="2600">
                <a:solidFill>
                  <a:srgbClr val="44546A"/>
                </a:solidFill>
              </a:defRPr>
            </a:pPr>
            <a:r>
              <a:t>Landing Without Engine Power:</a:t>
            </a:r>
          </a:p>
          <a:p>
            <a:pPr marL="200526" indent="-200526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Wing Flaps Up 	 	 	 	              70 KIAS</a:t>
            </a:r>
          </a:p>
          <a:p>
            <a:pPr marL="200526" indent="-200526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Wing Flaps down				              65 KIAS</a:t>
            </a:r>
          </a:p>
        </p:txBody>
      </p:sp>
      <p:sp>
        <p:nvSpPr>
          <p:cNvPr id="171" name="Rectangle 37"/>
          <p:cNvSpPr/>
          <p:nvPr/>
        </p:nvSpPr>
        <p:spPr>
          <a:xfrm>
            <a:off x="0" y="0"/>
            <a:ext cx="12192000" cy="992187"/>
          </a:xfrm>
          <a:prstGeom prst="rect">
            <a:avLst/>
          </a:prstGeom>
          <a:gradFill>
            <a:gsLst>
              <a:gs pos="0">
                <a:srgbClr val="FF9300"/>
              </a:gs>
              <a:gs pos="46000">
                <a:srgbClr val="EE843B"/>
              </a:gs>
              <a:gs pos="100000">
                <a:srgbClr val="9E480E"/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216">
              <a:defRPr sz="1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</a:p>
        </p:txBody>
      </p:sp>
      <p:sp>
        <p:nvSpPr>
          <p:cNvPr id="172" name="TextBox 52"/>
          <p:cNvSpPr txBox="1"/>
          <p:nvPr/>
        </p:nvSpPr>
        <p:spPr>
          <a:xfrm>
            <a:off x="261821" y="136686"/>
            <a:ext cx="8903811" cy="706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5" tIns="22855" rIns="22855" bIns="22855">
            <a:spAutoFit/>
          </a:bodyPr>
          <a:lstStyle>
            <a:lvl1pPr>
              <a:defRPr b="1" sz="44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Emergency Airspeeds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Box 18"/>
          <p:cNvSpPr txBox="1"/>
          <p:nvPr/>
        </p:nvSpPr>
        <p:spPr>
          <a:xfrm>
            <a:off x="182069" y="2423081"/>
            <a:ext cx="10342182" cy="3631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4" tIns="54854" rIns="54854" bIns="54854">
            <a:spAutoFit/>
          </a:bodyPr>
          <a:lstStyle/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Fly the aircraft Airspeed 70 KIAS and Trim.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Carburettor Heat ON.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Fuel Selector Valve check on.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Mixture RICH.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Ignition Switch BOTH (or START if </a:t>
            </a:r>
            <a:br/>
            <a:r>
              <a:t>propeller is stopped)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choke IN.</a:t>
            </a:r>
          </a:p>
          <a:p>
            <a:pPr marL="260684" indent="-260684">
              <a:lnSpc>
                <a:spcPct val="110000"/>
              </a:lnSpc>
              <a:buSzPct val="100000"/>
              <a:buChar char="•"/>
              <a:defRPr b="1" sz="2600">
                <a:solidFill>
                  <a:srgbClr val="44546A"/>
                </a:solidFill>
              </a:defRPr>
            </a:pPr>
            <a:r>
              <a:t>Find somewhere to land.</a:t>
            </a:r>
          </a:p>
        </p:txBody>
      </p:sp>
      <p:sp>
        <p:nvSpPr>
          <p:cNvPr id="175" name="Rectangle 37"/>
          <p:cNvSpPr/>
          <p:nvPr/>
        </p:nvSpPr>
        <p:spPr>
          <a:xfrm>
            <a:off x="0" y="0"/>
            <a:ext cx="12192000" cy="992187"/>
          </a:xfrm>
          <a:prstGeom prst="rect">
            <a:avLst/>
          </a:prstGeom>
          <a:gradFill>
            <a:gsLst>
              <a:gs pos="0">
                <a:srgbClr val="FF9300"/>
              </a:gs>
              <a:gs pos="46000">
                <a:srgbClr val="EE843B"/>
              </a:gs>
              <a:gs pos="100000">
                <a:srgbClr val="9E480E"/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216">
              <a:defRPr sz="1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</a:p>
        </p:txBody>
      </p:sp>
      <p:sp>
        <p:nvSpPr>
          <p:cNvPr id="176" name="TextBox 52"/>
          <p:cNvSpPr txBox="1"/>
          <p:nvPr/>
        </p:nvSpPr>
        <p:spPr>
          <a:xfrm>
            <a:off x="261821" y="136686"/>
            <a:ext cx="10914544" cy="706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5" tIns="22855" rIns="22855" bIns="22855">
            <a:spAutoFit/>
          </a:bodyPr>
          <a:lstStyle>
            <a:lvl1pPr>
              <a:defRPr b="1" sz="44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Engine failure inflight Immediate actions</a:t>
            </a:r>
          </a:p>
        </p:txBody>
      </p:sp>
      <p:pic>
        <p:nvPicPr>
          <p:cNvPr id="177" name="quick-pretakeoff-briefing.png" descr="quick-pretakeoff-briefin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13351" y="1100535"/>
            <a:ext cx="5657211" cy="5624884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WHAT ARE THEY:"/>
          <p:cNvSpPr txBox="1"/>
          <p:nvPr/>
        </p:nvSpPr>
        <p:spPr>
          <a:xfrm>
            <a:off x="344421" y="1679044"/>
            <a:ext cx="2418605" cy="437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10000"/>
              </a:lnSpc>
              <a:defRPr b="1" sz="2600">
                <a:solidFill>
                  <a:srgbClr val="44546A"/>
                </a:solidFill>
              </a:defRPr>
            </a:lvl1pPr>
          </a:lstStyle>
          <a:p>
            <a:pPr/>
            <a:r>
              <a:t>WHAT ARE THEY: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4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